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4"/>
    <p:sldMasterId id="2147483648" r:id="rId5"/>
    <p:sldMasterId id="2147483658" r:id="rId6"/>
  </p:sldMasterIdLst>
  <p:notesMasterIdLst>
    <p:notesMasterId r:id="rId49"/>
  </p:notesMasterIdLst>
  <p:sldIdLst>
    <p:sldId id="256" r:id="rId7"/>
    <p:sldId id="418" r:id="rId8"/>
    <p:sldId id="268" r:id="rId9"/>
    <p:sldId id="430" r:id="rId10"/>
    <p:sldId id="415" r:id="rId11"/>
    <p:sldId id="475" r:id="rId12"/>
    <p:sldId id="497" r:id="rId13"/>
    <p:sldId id="496" r:id="rId14"/>
    <p:sldId id="498" r:id="rId15"/>
    <p:sldId id="499" r:id="rId16"/>
    <p:sldId id="507" r:id="rId17"/>
    <p:sldId id="508" r:id="rId18"/>
    <p:sldId id="510" r:id="rId19"/>
    <p:sldId id="470" r:id="rId20"/>
    <p:sldId id="511" r:id="rId21"/>
    <p:sldId id="514" r:id="rId22"/>
    <p:sldId id="518" r:id="rId23"/>
    <p:sldId id="520" r:id="rId24"/>
    <p:sldId id="521" r:id="rId25"/>
    <p:sldId id="524" r:id="rId26"/>
    <p:sldId id="527" r:id="rId27"/>
    <p:sldId id="525" r:id="rId28"/>
    <p:sldId id="526" r:id="rId29"/>
    <p:sldId id="429" r:id="rId30"/>
    <p:sldId id="483" r:id="rId31"/>
    <p:sldId id="500" r:id="rId32"/>
    <p:sldId id="503" r:id="rId33"/>
    <p:sldId id="516" r:id="rId34"/>
    <p:sldId id="522" r:id="rId35"/>
    <p:sldId id="506" r:id="rId36"/>
    <p:sldId id="512" r:id="rId37"/>
    <p:sldId id="515" r:id="rId38"/>
    <p:sldId id="513" r:id="rId39"/>
    <p:sldId id="467" r:id="rId40"/>
    <p:sldId id="517" r:id="rId41"/>
    <p:sldId id="472" r:id="rId42"/>
    <p:sldId id="471" r:id="rId43"/>
    <p:sldId id="473" r:id="rId44"/>
    <p:sldId id="519" r:id="rId45"/>
    <p:sldId id="504" r:id="rId46"/>
    <p:sldId id="436" r:id="rId47"/>
    <p:sldId id="424" r:id="rId48"/>
  </p:sldIdLst>
  <p:sldSz cx="12192000" cy="6858000"/>
  <p:notesSz cx="7315200" cy="9601200"/>
  <p:embeddedFontLst>
    <p:embeddedFont>
      <p:font typeface="Adobe Caslon Pro" panose="0205050205050A020403" charset="0"/>
      <p:regular r:id="rId50"/>
      <p:bold r:id="rId51"/>
      <p:italic r:id="rId52"/>
      <p:boldItalic r:id="rId53"/>
    </p:embeddedFont>
    <p:embeddedFont>
      <p:font typeface="AvantGarde Bk BT" panose="020B0402020202020204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Lucida Bright" panose="02040602050505020304" pitchFamily="18" charset="0"/>
      <p:regular r:id="rId62"/>
      <p:bold r:id="rId63"/>
      <p:italic r:id="rId64"/>
      <p:boldItalic r:id="rId65"/>
    </p:embeddedFont>
    <p:embeddedFont>
      <p:font typeface="Lucida Sans" panose="020B0602030504020204" pitchFamily="34" charset="0"/>
      <p:regular r:id="rId66"/>
      <p:bold r:id="rId67"/>
      <p:italic r:id="rId68"/>
      <p:boldItalic r:id="rId69"/>
    </p:embeddedFont>
    <p:embeddedFont>
      <p:font typeface="Oswald Medium" panose="00000600000000000000" pitchFamily="2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AA"/>
    <a:srgbClr val="7F7F7F"/>
    <a:srgbClr val="557EB2"/>
    <a:srgbClr val="0B1D5C"/>
    <a:srgbClr val="79AC61"/>
    <a:srgbClr val="F3D0FA"/>
    <a:srgbClr val="146152"/>
    <a:srgbClr val="F8A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79F4A-FB9D-43DB-9CE4-E84228AF9DE7}" v="6" dt="2023-04-10T13:45:18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2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2.xml"/><Relationship Id="rId51" Type="http://schemas.openxmlformats.org/officeDocument/2006/relationships/font" Target="fonts/font2.fntdata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1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xdrive\21034.00%20Conway%20Park%20MP\Data\On-line%20Survey\220204_Conway%20Park&#160;Master%20Plan%20Public%20Opinion%20Survey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xdrive\22033.00%20Brookline%20Park%20MP%20-%20Haverford\Data\Public%20Online%20Survey\Brookline%20Park%20Master%20Plan%20Public%20Opinion%20Survey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42956337813565"/>
          <c:y val="0.27818407459548739"/>
          <c:w val="0.5166790888217867"/>
          <c:h val="0.69794617043140406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4"/>
      </c:doughnutChart>
      <c:spPr>
        <a:ln>
          <a:noFill/>
        </a:ln>
      </c:spPr>
    </c:plotArea>
    <c:plotVisOnly val="0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Preferred recreational experience for Brookline Park</a:t>
            </a:r>
          </a:p>
        </c:rich>
      </c:tx>
      <c:layout>
        <c:manualLayout>
          <c:xMode val="edge"/>
          <c:yMode val="edge"/>
          <c:x val="0.1012516666666666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3265292458156666"/>
          <c:y val="0.22174214623674249"/>
          <c:w val="0.24994973736466061"/>
          <c:h val="0.54264999999999997"/>
        </c:manualLayout>
      </c:layout>
      <c:barChart>
        <c:barDir val="bar"/>
        <c:grouping val="clustered"/>
        <c:varyColors val="1"/>
        <c:ser>
          <c:idx val="1"/>
          <c:order val="0"/>
          <c:tx>
            <c:strRef>
              <c:f>'Question 15'!$O$3</c:f>
              <c:strCache>
                <c:ptCount val="1"/>
                <c:pt idx="0">
                  <c:v>Score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A90-4590-9812-9C6F62E8C79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A90-4590-9812-9C6F62E8C79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A90-4590-9812-9C6F62E8C79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A90-4590-9812-9C6F62E8C79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A90-4590-9812-9C6F62E8C79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A90-4590-9812-9C6F62E8C79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A90-4590-9812-9C6F62E8C79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A90-4590-9812-9C6F62E8C79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2.4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A90-4590-9812-9C6F62E8C79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A90-4590-9812-9C6F62E8C798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3.4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A90-4590-9812-9C6F62E8C79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A90-4590-9812-9C6F62E8C7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'Question 15'!$A$4:$A$8</c:f>
              <c:strCache>
                <c:ptCount val="5"/>
                <c:pt idx="0">
                  <c:v>A place to exercise</c:v>
                </c:pt>
                <c:pt idx="1">
                  <c:v>A trail for walking, jogging, or bicycling</c:v>
                </c:pt>
                <c:pt idx="2">
                  <c:v>A place to gather</c:v>
                </c:pt>
                <c:pt idx="3">
                  <c:v>A place to relax or enjoy the outdoors</c:v>
                </c:pt>
                <c:pt idx="4">
                  <c:v>A place to play or take children to play</c:v>
                </c:pt>
              </c:strCache>
            </c:strRef>
          </c:cat>
          <c:val>
            <c:numRef>
              <c:f>'Question 15'!$O$4:$O$8</c:f>
              <c:numCache>
                <c:formatCode>0.0</c:formatCode>
                <c:ptCount val="5"/>
                <c:pt idx="0">
                  <c:v>2.33</c:v>
                </c:pt>
                <c:pt idx="1">
                  <c:v>2.86</c:v>
                </c:pt>
                <c:pt idx="2">
                  <c:v>2.92</c:v>
                </c:pt>
                <c:pt idx="3">
                  <c:v>3.5</c:v>
                </c:pt>
                <c:pt idx="4">
                  <c:v>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90-4590-9812-9C6F62E8C79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0"/>
        <c:axId val="100"/>
      </c:barChart>
      <c:valAx>
        <c:axId val="100"/>
        <c:scaling>
          <c:orientation val="minMax"/>
          <c:max val="5"/>
          <c:min val="0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  <c:majorUnit val="1"/>
      </c:valAx>
      <c:catAx>
        <c:axId val="1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4CCAB56-3699-4F62-B834-6EF84164634A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D459031-4B51-43CA-988E-6745F6B8F9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7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26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49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22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877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69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15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657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28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28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01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2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73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94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03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7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5A84-D909-48D4-BCF7-8DFE35FEAA2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2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6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3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3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31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9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59031-4B51-43CA-988E-6745F6B8F9C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4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C4AAA84-A6F2-0E17-84FE-766103075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650" y="6364445"/>
            <a:ext cx="632926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DB9E5391-B4A0-459C-8A74-455912222E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2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F4BAE-6DE6-411B-AE14-4E918A6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AD934-26C4-4CA4-9839-4CE641507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84D6C-7ABE-4F4C-92BB-A28EFD129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27C772-028A-7835-00E3-377422C6FE00}"/>
              </a:ext>
            </a:extLst>
          </p:cNvPr>
          <p:cNvCxnSpPr>
            <a:cxnSpLocks/>
          </p:cNvCxnSpPr>
          <p:nvPr userDrawn="1"/>
        </p:nvCxnSpPr>
        <p:spPr>
          <a:xfrm>
            <a:off x="975246" y="4437208"/>
            <a:ext cx="10372204" cy="0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75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54">
            <a:extLst>
              <a:ext uri="{FF2B5EF4-FFF2-40B4-BE49-F238E27FC236}">
                <a16:creationId xmlns:a16="http://schemas.microsoft.com/office/drawing/2014/main" id="{6C577468-7E07-0C6A-B8D4-D3F880BABF8E}"/>
              </a:ext>
            </a:extLst>
          </p:cNvPr>
          <p:cNvSpPr/>
          <p:nvPr userDrawn="1"/>
        </p:nvSpPr>
        <p:spPr>
          <a:xfrm rot="1381707">
            <a:off x="5936557" y="-2226611"/>
            <a:ext cx="8027522" cy="8932896"/>
          </a:xfrm>
          <a:custGeom>
            <a:avLst/>
            <a:gdLst>
              <a:gd name="connsiteX0" fmla="*/ 2879795 w 8027522"/>
              <a:gd name="connsiteY0" fmla="*/ 364965 h 8932896"/>
              <a:gd name="connsiteX1" fmla="*/ 4768042 w 8027522"/>
              <a:gd name="connsiteY1" fmla="*/ 0 h 8932896"/>
              <a:gd name="connsiteX2" fmla="*/ 8027522 w 8027522"/>
              <a:gd name="connsiteY2" fmla="*/ 7725887 h 8932896"/>
              <a:gd name="connsiteX3" fmla="*/ 2499887 w 8027522"/>
              <a:gd name="connsiteY3" fmla="*/ 8394966 h 8932896"/>
              <a:gd name="connsiteX4" fmla="*/ 184326 w 8027522"/>
              <a:gd name="connsiteY4" fmla="*/ 3238204 h 8932896"/>
              <a:gd name="connsiteX5" fmla="*/ 2879795 w 8027522"/>
              <a:gd name="connsiteY5" fmla="*/ 364965 h 8932896"/>
              <a:gd name="connsiteX6" fmla="*/ 3166470 w 8027522"/>
              <a:gd name="connsiteY6" fmla="*/ 936459 h 8932896"/>
              <a:gd name="connsiteX7" fmla="*/ 710788 w 8027522"/>
              <a:gd name="connsiteY7" fmla="*/ 3554098 h 8932896"/>
              <a:gd name="connsiteX8" fmla="*/ 2820359 w 8027522"/>
              <a:gd name="connsiteY8" fmla="*/ 8252120 h 8932896"/>
              <a:gd name="connsiteX9" fmla="*/ 7856261 w 8027522"/>
              <a:gd name="connsiteY9" fmla="*/ 7642561 h 8932896"/>
              <a:gd name="connsiteX10" fmla="*/ 4886741 w 8027522"/>
              <a:gd name="connsiteY10" fmla="*/ 603961 h 8932896"/>
              <a:gd name="connsiteX11" fmla="*/ 3166470 w 8027522"/>
              <a:gd name="connsiteY11" fmla="*/ 936459 h 893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27522" h="8932896">
                <a:moveTo>
                  <a:pt x="2879795" y="364965"/>
                </a:moveTo>
                <a:cubicBezTo>
                  <a:pt x="3463138" y="129039"/>
                  <a:pt x="4103007" y="0"/>
                  <a:pt x="4768042" y="0"/>
                </a:cubicBezTo>
                <a:lnTo>
                  <a:pt x="8027522" y="7725887"/>
                </a:lnTo>
                <a:cubicBezTo>
                  <a:pt x="6530505" y="9039778"/>
                  <a:pt x="4304200" y="9309256"/>
                  <a:pt x="2499887" y="8394966"/>
                </a:cubicBezTo>
                <a:cubicBezTo>
                  <a:pt x="532204" y="7397892"/>
                  <a:pt x="-430840" y="5253192"/>
                  <a:pt x="184326" y="3238204"/>
                </a:cubicBezTo>
                <a:cubicBezTo>
                  <a:pt x="586653" y="1920373"/>
                  <a:pt x="1596437" y="884002"/>
                  <a:pt x="2879795" y="364965"/>
                </a:cubicBezTo>
                <a:close/>
                <a:moveTo>
                  <a:pt x="3166470" y="936459"/>
                </a:moveTo>
                <a:cubicBezTo>
                  <a:pt x="1997278" y="1409324"/>
                  <a:pt x="1077324" y="2353500"/>
                  <a:pt x="710788" y="3554098"/>
                </a:cubicBezTo>
                <a:cubicBezTo>
                  <a:pt x="150347" y="5389834"/>
                  <a:pt x="1027719" y="7343745"/>
                  <a:pt x="2820359" y="8252120"/>
                </a:cubicBezTo>
                <a:cubicBezTo>
                  <a:pt x="4464162" y="9085076"/>
                  <a:pt x="6492417" y="8839570"/>
                  <a:pt x="7856261" y="7642561"/>
                </a:cubicBezTo>
                <a:lnTo>
                  <a:pt x="4886741" y="603961"/>
                </a:lnTo>
                <a:cubicBezTo>
                  <a:pt x="4280866" y="603961"/>
                  <a:pt x="3697921" y="721521"/>
                  <a:pt x="3166470" y="936459"/>
                </a:cubicBez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: Shape 56">
            <a:extLst>
              <a:ext uri="{FF2B5EF4-FFF2-40B4-BE49-F238E27FC236}">
                <a16:creationId xmlns:a16="http://schemas.microsoft.com/office/drawing/2014/main" id="{AD82CCCF-631B-F5FD-D856-E585D2E82816}"/>
              </a:ext>
            </a:extLst>
          </p:cNvPr>
          <p:cNvSpPr/>
          <p:nvPr userDrawn="1"/>
        </p:nvSpPr>
        <p:spPr>
          <a:xfrm rot="1381707">
            <a:off x="6115487" y="-2119555"/>
            <a:ext cx="8027522" cy="8932896"/>
          </a:xfrm>
          <a:custGeom>
            <a:avLst/>
            <a:gdLst>
              <a:gd name="connsiteX0" fmla="*/ 2879795 w 8027522"/>
              <a:gd name="connsiteY0" fmla="*/ 364965 h 8932896"/>
              <a:gd name="connsiteX1" fmla="*/ 4768042 w 8027522"/>
              <a:gd name="connsiteY1" fmla="*/ 0 h 8932896"/>
              <a:gd name="connsiteX2" fmla="*/ 8027522 w 8027522"/>
              <a:gd name="connsiteY2" fmla="*/ 7725887 h 8932896"/>
              <a:gd name="connsiteX3" fmla="*/ 2499887 w 8027522"/>
              <a:gd name="connsiteY3" fmla="*/ 8394966 h 8932896"/>
              <a:gd name="connsiteX4" fmla="*/ 184326 w 8027522"/>
              <a:gd name="connsiteY4" fmla="*/ 3238204 h 8932896"/>
              <a:gd name="connsiteX5" fmla="*/ 2879795 w 8027522"/>
              <a:gd name="connsiteY5" fmla="*/ 364965 h 8932896"/>
              <a:gd name="connsiteX6" fmla="*/ 3166470 w 8027522"/>
              <a:gd name="connsiteY6" fmla="*/ 936459 h 8932896"/>
              <a:gd name="connsiteX7" fmla="*/ 710788 w 8027522"/>
              <a:gd name="connsiteY7" fmla="*/ 3554098 h 8932896"/>
              <a:gd name="connsiteX8" fmla="*/ 2820359 w 8027522"/>
              <a:gd name="connsiteY8" fmla="*/ 8252120 h 8932896"/>
              <a:gd name="connsiteX9" fmla="*/ 7856261 w 8027522"/>
              <a:gd name="connsiteY9" fmla="*/ 7642561 h 8932896"/>
              <a:gd name="connsiteX10" fmla="*/ 4886741 w 8027522"/>
              <a:gd name="connsiteY10" fmla="*/ 603961 h 8932896"/>
              <a:gd name="connsiteX11" fmla="*/ 3166470 w 8027522"/>
              <a:gd name="connsiteY11" fmla="*/ 936459 h 893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27522" h="8932896">
                <a:moveTo>
                  <a:pt x="2879795" y="364965"/>
                </a:moveTo>
                <a:cubicBezTo>
                  <a:pt x="3463138" y="129039"/>
                  <a:pt x="4103007" y="0"/>
                  <a:pt x="4768042" y="0"/>
                </a:cubicBezTo>
                <a:lnTo>
                  <a:pt x="8027522" y="7725887"/>
                </a:lnTo>
                <a:cubicBezTo>
                  <a:pt x="6530505" y="9039778"/>
                  <a:pt x="4304200" y="9309256"/>
                  <a:pt x="2499887" y="8394966"/>
                </a:cubicBezTo>
                <a:cubicBezTo>
                  <a:pt x="532204" y="7397892"/>
                  <a:pt x="-430840" y="5253192"/>
                  <a:pt x="184326" y="3238204"/>
                </a:cubicBezTo>
                <a:cubicBezTo>
                  <a:pt x="586653" y="1920373"/>
                  <a:pt x="1596437" y="884002"/>
                  <a:pt x="2879795" y="364965"/>
                </a:cubicBezTo>
                <a:close/>
                <a:moveTo>
                  <a:pt x="3166470" y="936459"/>
                </a:moveTo>
                <a:cubicBezTo>
                  <a:pt x="1997278" y="1409324"/>
                  <a:pt x="1077324" y="2353500"/>
                  <a:pt x="710788" y="3554098"/>
                </a:cubicBezTo>
                <a:cubicBezTo>
                  <a:pt x="150347" y="5389834"/>
                  <a:pt x="1027719" y="7343745"/>
                  <a:pt x="2820359" y="8252120"/>
                </a:cubicBezTo>
                <a:cubicBezTo>
                  <a:pt x="4464162" y="9085076"/>
                  <a:pt x="6492417" y="8839570"/>
                  <a:pt x="7856261" y="7642561"/>
                </a:cubicBezTo>
                <a:lnTo>
                  <a:pt x="4886741" y="603961"/>
                </a:lnTo>
                <a:cubicBezTo>
                  <a:pt x="4280866" y="603961"/>
                  <a:pt x="3697921" y="721521"/>
                  <a:pt x="3166470" y="936459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icture Placeholder 51">
            <a:extLst>
              <a:ext uri="{FF2B5EF4-FFF2-40B4-BE49-F238E27FC236}">
                <a16:creationId xmlns:a16="http://schemas.microsoft.com/office/drawing/2014/main" id="{D54BFD60-5D2A-6340-6667-7B100B03B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76987" y="-67725"/>
            <a:ext cx="5826910" cy="6428665"/>
          </a:xfrm>
          <a:custGeom>
            <a:avLst/>
            <a:gdLst>
              <a:gd name="connsiteX0" fmla="*/ 4181081 w 5894334"/>
              <a:gd name="connsiteY0" fmla="*/ 696 h 8224967"/>
              <a:gd name="connsiteX1" fmla="*/ 5894334 w 5894334"/>
              <a:gd name="connsiteY1" fmla="*/ 367644 h 8224967"/>
              <a:gd name="connsiteX2" fmla="*/ 5873798 w 5894334"/>
              <a:gd name="connsiteY2" fmla="*/ 8006984 h 8224967"/>
              <a:gd name="connsiteX3" fmla="*/ 1000751 w 5894334"/>
              <a:gd name="connsiteY3" fmla="*/ 6597983 h 8224967"/>
              <a:gd name="connsiteX4" fmla="*/ 897101 w 5894334"/>
              <a:gd name="connsiteY4" fmla="*/ 1449104 h 8224967"/>
              <a:gd name="connsiteX5" fmla="*/ 4181081 w 5894334"/>
              <a:gd name="connsiteY5" fmla="*/ 696 h 8224967"/>
              <a:gd name="connsiteX0" fmla="*/ 4181081 w 5894334"/>
              <a:gd name="connsiteY0" fmla="*/ 696 h 8691986"/>
              <a:gd name="connsiteX1" fmla="*/ 5894334 w 5894334"/>
              <a:gd name="connsiteY1" fmla="*/ 367644 h 8691986"/>
              <a:gd name="connsiteX2" fmla="*/ 5873798 w 5894334"/>
              <a:gd name="connsiteY2" fmla="*/ 8006984 h 8691986"/>
              <a:gd name="connsiteX3" fmla="*/ 3848384 w 5894334"/>
              <a:gd name="connsiteY3" fmla="*/ 8165764 h 8691986"/>
              <a:gd name="connsiteX4" fmla="*/ 1000751 w 5894334"/>
              <a:gd name="connsiteY4" fmla="*/ 6597983 h 8691986"/>
              <a:gd name="connsiteX5" fmla="*/ 897101 w 5894334"/>
              <a:gd name="connsiteY5" fmla="*/ 1449104 h 8691986"/>
              <a:gd name="connsiteX6" fmla="*/ 4181081 w 5894334"/>
              <a:gd name="connsiteY6" fmla="*/ 696 h 8691986"/>
              <a:gd name="connsiteX0" fmla="*/ 4181081 w 5894334"/>
              <a:gd name="connsiteY0" fmla="*/ 696 h 8551416"/>
              <a:gd name="connsiteX1" fmla="*/ 5894334 w 5894334"/>
              <a:gd name="connsiteY1" fmla="*/ 367644 h 8551416"/>
              <a:gd name="connsiteX2" fmla="*/ 5873798 w 5894334"/>
              <a:gd name="connsiteY2" fmla="*/ 8006984 h 8551416"/>
              <a:gd name="connsiteX3" fmla="*/ 2343780 w 5894334"/>
              <a:gd name="connsiteY3" fmla="*/ 7667001 h 8551416"/>
              <a:gd name="connsiteX4" fmla="*/ 1000751 w 5894334"/>
              <a:gd name="connsiteY4" fmla="*/ 6597983 h 8551416"/>
              <a:gd name="connsiteX5" fmla="*/ 897101 w 5894334"/>
              <a:gd name="connsiteY5" fmla="*/ 1449104 h 8551416"/>
              <a:gd name="connsiteX6" fmla="*/ 4181081 w 5894334"/>
              <a:gd name="connsiteY6" fmla="*/ 696 h 8551416"/>
              <a:gd name="connsiteX0" fmla="*/ 4181081 w 5894334"/>
              <a:gd name="connsiteY0" fmla="*/ 696 h 8551416"/>
              <a:gd name="connsiteX1" fmla="*/ 5894334 w 5894334"/>
              <a:gd name="connsiteY1" fmla="*/ 367644 h 8551416"/>
              <a:gd name="connsiteX2" fmla="*/ 5873798 w 5894334"/>
              <a:gd name="connsiteY2" fmla="*/ 8006984 h 8551416"/>
              <a:gd name="connsiteX3" fmla="*/ 2343780 w 5894334"/>
              <a:gd name="connsiteY3" fmla="*/ 7667001 h 8551416"/>
              <a:gd name="connsiteX4" fmla="*/ 1000751 w 5894334"/>
              <a:gd name="connsiteY4" fmla="*/ 6597983 h 8551416"/>
              <a:gd name="connsiteX5" fmla="*/ 897101 w 5894334"/>
              <a:gd name="connsiteY5" fmla="*/ 1449104 h 8551416"/>
              <a:gd name="connsiteX6" fmla="*/ 4181081 w 5894334"/>
              <a:gd name="connsiteY6" fmla="*/ 696 h 8551416"/>
              <a:gd name="connsiteX0" fmla="*/ 4181081 w 5894334"/>
              <a:gd name="connsiteY0" fmla="*/ 696 h 8551416"/>
              <a:gd name="connsiteX1" fmla="*/ 5894334 w 5894334"/>
              <a:gd name="connsiteY1" fmla="*/ 367644 h 8551416"/>
              <a:gd name="connsiteX2" fmla="*/ 5873798 w 5894334"/>
              <a:gd name="connsiteY2" fmla="*/ 8006984 h 8551416"/>
              <a:gd name="connsiteX3" fmla="*/ 2343780 w 5894334"/>
              <a:gd name="connsiteY3" fmla="*/ 7667001 h 8551416"/>
              <a:gd name="connsiteX4" fmla="*/ 1000751 w 5894334"/>
              <a:gd name="connsiteY4" fmla="*/ 6597983 h 8551416"/>
              <a:gd name="connsiteX5" fmla="*/ 897101 w 5894334"/>
              <a:gd name="connsiteY5" fmla="*/ 1449104 h 8551416"/>
              <a:gd name="connsiteX6" fmla="*/ 4181081 w 5894334"/>
              <a:gd name="connsiteY6" fmla="*/ 696 h 8551416"/>
              <a:gd name="connsiteX0" fmla="*/ 4181081 w 5894334"/>
              <a:gd name="connsiteY0" fmla="*/ 696 h 8505467"/>
              <a:gd name="connsiteX1" fmla="*/ 5894334 w 5894334"/>
              <a:gd name="connsiteY1" fmla="*/ 367644 h 8505467"/>
              <a:gd name="connsiteX2" fmla="*/ 5873798 w 5894334"/>
              <a:gd name="connsiteY2" fmla="*/ 8006984 h 8505467"/>
              <a:gd name="connsiteX3" fmla="*/ 2343780 w 5894334"/>
              <a:gd name="connsiteY3" fmla="*/ 7667001 h 8505467"/>
              <a:gd name="connsiteX4" fmla="*/ 1000751 w 5894334"/>
              <a:gd name="connsiteY4" fmla="*/ 6597983 h 8505467"/>
              <a:gd name="connsiteX5" fmla="*/ 897101 w 5894334"/>
              <a:gd name="connsiteY5" fmla="*/ 1449104 h 8505467"/>
              <a:gd name="connsiteX6" fmla="*/ 4181081 w 5894334"/>
              <a:gd name="connsiteY6" fmla="*/ 696 h 8505467"/>
              <a:gd name="connsiteX0" fmla="*/ 4181081 w 5894334"/>
              <a:gd name="connsiteY0" fmla="*/ 696 h 8204024"/>
              <a:gd name="connsiteX1" fmla="*/ 5894334 w 5894334"/>
              <a:gd name="connsiteY1" fmla="*/ 367644 h 8204024"/>
              <a:gd name="connsiteX2" fmla="*/ 5857173 w 5894334"/>
              <a:gd name="connsiteY2" fmla="*/ 7616286 h 8204024"/>
              <a:gd name="connsiteX3" fmla="*/ 2343780 w 5894334"/>
              <a:gd name="connsiteY3" fmla="*/ 7667001 h 8204024"/>
              <a:gd name="connsiteX4" fmla="*/ 1000751 w 5894334"/>
              <a:gd name="connsiteY4" fmla="*/ 6597983 h 8204024"/>
              <a:gd name="connsiteX5" fmla="*/ 897101 w 5894334"/>
              <a:gd name="connsiteY5" fmla="*/ 1449104 h 8204024"/>
              <a:gd name="connsiteX6" fmla="*/ 4181081 w 5894334"/>
              <a:gd name="connsiteY6" fmla="*/ 696 h 8204024"/>
              <a:gd name="connsiteX0" fmla="*/ 4181081 w 5894334"/>
              <a:gd name="connsiteY0" fmla="*/ 696 h 7667001"/>
              <a:gd name="connsiteX1" fmla="*/ 5894334 w 5894334"/>
              <a:gd name="connsiteY1" fmla="*/ 367644 h 7667001"/>
              <a:gd name="connsiteX2" fmla="*/ 5857173 w 5894334"/>
              <a:gd name="connsiteY2" fmla="*/ 7616286 h 7667001"/>
              <a:gd name="connsiteX3" fmla="*/ 2343780 w 5894334"/>
              <a:gd name="connsiteY3" fmla="*/ 7667001 h 7667001"/>
              <a:gd name="connsiteX4" fmla="*/ 1000751 w 5894334"/>
              <a:gd name="connsiteY4" fmla="*/ 6597983 h 7667001"/>
              <a:gd name="connsiteX5" fmla="*/ 897101 w 5894334"/>
              <a:gd name="connsiteY5" fmla="*/ 1449104 h 7667001"/>
              <a:gd name="connsiteX6" fmla="*/ 4181081 w 5894334"/>
              <a:gd name="connsiteY6" fmla="*/ 696 h 7667001"/>
              <a:gd name="connsiteX0" fmla="*/ 4181081 w 5894334"/>
              <a:gd name="connsiteY0" fmla="*/ 696 h 7667001"/>
              <a:gd name="connsiteX1" fmla="*/ 5894334 w 5894334"/>
              <a:gd name="connsiteY1" fmla="*/ 367644 h 7667001"/>
              <a:gd name="connsiteX2" fmla="*/ 5807297 w 5894334"/>
              <a:gd name="connsiteY2" fmla="*/ 7641225 h 7667001"/>
              <a:gd name="connsiteX3" fmla="*/ 2343780 w 5894334"/>
              <a:gd name="connsiteY3" fmla="*/ 7667001 h 7667001"/>
              <a:gd name="connsiteX4" fmla="*/ 1000751 w 5894334"/>
              <a:gd name="connsiteY4" fmla="*/ 6597983 h 7667001"/>
              <a:gd name="connsiteX5" fmla="*/ 897101 w 5894334"/>
              <a:gd name="connsiteY5" fmla="*/ 1449104 h 7667001"/>
              <a:gd name="connsiteX6" fmla="*/ 4181081 w 5894334"/>
              <a:gd name="connsiteY6" fmla="*/ 696 h 7667001"/>
              <a:gd name="connsiteX0" fmla="*/ 4181081 w 5894334"/>
              <a:gd name="connsiteY0" fmla="*/ 696 h 7667001"/>
              <a:gd name="connsiteX1" fmla="*/ 5894334 w 5894334"/>
              <a:gd name="connsiteY1" fmla="*/ 367644 h 7667001"/>
              <a:gd name="connsiteX2" fmla="*/ 5807297 w 5894334"/>
              <a:gd name="connsiteY2" fmla="*/ 7641225 h 7667001"/>
              <a:gd name="connsiteX3" fmla="*/ 2343780 w 5894334"/>
              <a:gd name="connsiteY3" fmla="*/ 7667001 h 7667001"/>
              <a:gd name="connsiteX4" fmla="*/ 1000751 w 5894334"/>
              <a:gd name="connsiteY4" fmla="*/ 6597983 h 7667001"/>
              <a:gd name="connsiteX5" fmla="*/ 897101 w 5894334"/>
              <a:gd name="connsiteY5" fmla="*/ 1449104 h 7667001"/>
              <a:gd name="connsiteX6" fmla="*/ 4181081 w 5894334"/>
              <a:gd name="connsiteY6" fmla="*/ 696 h 7667001"/>
              <a:gd name="connsiteX0" fmla="*/ 4181081 w 5894334"/>
              <a:gd name="connsiteY0" fmla="*/ 696 h 7667001"/>
              <a:gd name="connsiteX1" fmla="*/ 5894334 w 5894334"/>
              <a:gd name="connsiteY1" fmla="*/ 367644 h 7667001"/>
              <a:gd name="connsiteX2" fmla="*/ 5807297 w 5894334"/>
              <a:gd name="connsiteY2" fmla="*/ 7641225 h 7667001"/>
              <a:gd name="connsiteX3" fmla="*/ 2343780 w 5894334"/>
              <a:gd name="connsiteY3" fmla="*/ 7667001 h 7667001"/>
              <a:gd name="connsiteX4" fmla="*/ 1000751 w 5894334"/>
              <a:gd name="connsiteY4" fmla="*/ 6597983 h 7667001"/>
              <a:gd name="connsiteX5" fmla="*/ 897101 w 5894334"/>
              <a:gd name="connsiteY5" fmla="*/ 1449104 h 7667001"/>
              <a:gd name="connsiteX6" fmla="*/ 4181081 w 5894334"/>
              <a:gd name="connsiteY6" fmla="*/ 696 h 7667001"/>
              <a:gd name="connsiteX0" fmla="*/ 4181081 w 5894334"/>
              <a:gd name="connsiteY0" fmla="*/ 696 h 7667001"/>
              <a:gd name="connsiteX1" fmla="*/ 5894334 w 5894334"/>
              <a:gd name="connsiteY1" fmla="*/ 367644 h 7667001"/>
              <a:gd name="connsiteX2" fmla="*/ 5807297 w 5894334"/>
              <a:gd name="connsiteY2" fmla="*/ 7641225 h 7667001"/>
              <a:gd name="connsiteX3" fmla="*/ 2343780 w 5894334"/>
              <a:gd name="connsiteY3" fmla="*/ 7667001 h 7667001"/>
              <a:gd name="connsiteX4" fmla="*/ 1000751 w 5894334"/>
              <a:gd name="connsiteY4" fmla="*/ 6597983 h 7667001"/>
              <a:gd name="connsiteX5" fmla="*/ 897101 w 5894334"/>
              <a:gd name="connsiteY5" fmla="*/ 1449104 h 7667001"/>
              <a:gd name="connsiteX6" fmla="*/ 4181081 w 5894334"/>
              <a:gd name="connsiteY6" fmla="*/ 696 h 7667001"/>
              <a:gd name="connsiteX0" fmla="*/ 4181081 w 5894334"/>
              <a:gd name="connsiteY0" fmla="*/ 696 h 7667001"/>
              <a:gd name="connsiteX1" fmla="*/ 5894334 w 5894334"/>
              <a:gd name="connsiteY1" fmla="*/ 367644 h 7667001"/>
              <a:gd name="connsiteX2" fmla="*/ 5807297 w 5894334"/>
              <a:gd name="connsiteY2" fmla="*/ 7641225 h 7667001"/>
              <a:gd name="connsiteX3" fmla="*/ 2302217 w 5894334"/>
              <a:gd name="connsiteY3" fmla="*/ 7667001 h 7667001"/>
              <a:gd name="connsiteX4" fmla="*/ 1000751 w 5894334"/>
              <a:gd name="connsiteY4" fmla="*/ 6597983 h 7667001"/>
              <a:gd name="connsiteX5" fmla="*/ 897101 w 5894334"/>
              <a:gd name="connsiteY5" fmla="*/ 1449104 h 7667001"/>
              <a:gd name="connsiteX6" fmla="*/ 4181081 w 5894334"/>
              <a:gd name="connsiteY6" fmla="*/ 696 h 7667001"/>
              <a:gd name="connsiteX0" fmla="*/ 4181081 w 5894334"/>
              <a:gd name="connsiteY0" fmla="*/ 696 h 7667001"/>
              <a:gd name="connsiteX1" fmla="*/ 5894334 w 5894334"/>
              <a:gd name="connsiteY1" fmla="*/ 367644 h 7667001"/>
              <a:gd name="connsiteX2" fmla="*/ 5807297 w 5894334"/>
              <a:gd name="connsiteY2" fmla="*/ 7641225 h 7667001"/>
              <a:gd name="connsiteX3" fmla="*/ 2302217 w 5894334"/>
              <a:gd name="connsiteY3" fmla="*/ 7667001 h 7667001"/>
              <a:gd name="connsiteX4" fmla="*/ 1000751 w 5894334"/>
              <a:gd name="connsiteY4" fmla="*/ 6597983 h 7667001"/>
              <a:gd name="connsiteX5" fmla="*/ 897101 w 5894334"/>
              <a:gd name="connsiteY5" fmla="*/ 1449104 h 7667001"/>
              <a:gd name="connsiteX6" fmla="*/ 4181081 w 5894334"/>
              <a:gd name="connsiteY6" fmla="*/ 696 h 7667001"/>
              <a:gd name="connsiteX0" fmla="*/ 4181081 w 5877081"/>
              <a:gd name="connsiteY0" fmla="*/ 696 h 7667001"/>
              <a:gd name="connsiteX1" fmla="*/ 5877081 w 5877081"/>
              <a:gd name="connsiteY1" fmla="*/ 1282044 h 7667001"/>
              <a:gd name="connsiteX2" fmla="*/ 5807297 w 5877081"/>
              <a:gd name="connsiteY2" fmla="*/ 7641225 h 7667001"/>
              <a:gd name="connsiteX3" fmla="*/ 2302217 w 5877081"/>
              <a:gd name="connsiteY3" fmla="*/ 7667001 h 7667001"/>
              <a:gd name="connsiteX4" fmla="*/ 1000751 w 5877081"/>
              <a:gd name="connsiteY4" fmla="*/ 6597983 h 7667001"/>
              <a:gd name="connsiteX5" fmla="*/ 897101 w 5877081"/>
              <a:gd name="connsiteY5" fmla="*/ 1449104 h 7667001"/>
              <a:gd name="connsiteX6" fmla="*/ 4181081 w 5877081"/>
              <a:gd name="connsiteY6" fmla="*/ 696 h 7667001"/>
              <a:gd name="connsiteX0" fmla="*/ 2869866 w 5877081"/>
              <a:gd name="connsiteY0" fmla="*/ 288244 h 6712345"/>
              <a:gd name="connsiteX1" fmla="*/ 5877081 w 5877081"/>
              <a:gd name="connsiteY1" fmla="*/ 327388 h 6712345"/>
              <a:gd name="connsiteX2" fmla="*/ 5807297 w 5877081"/>
              <a:gd name="connsiteY2" fmla="*/ 6686569 h 6712345"/>
              <a:gd name="connsiteX3" fmla="*/ 2302217 w 5877081"/>
              <a:gd name="connsiteY3" fmla="*/ 6712345 h 6712345"/>
              <a:gd name="connsiteX4" fmla="*/ 1000751 w 5877081"/>
              <a:gd name="connsiteY4" fmla="*/ 5643327 h 6712345"/>
              <a:gd name="connsiteX5" fmla="*/ 897101 w 5877081"/>
              <a:gd name="connsiteY5" fmla="*/ 494448 h 6712345"/>
              <a:gd name="connsiteX6" fmla="*/ 2869866 w 5877081"/>
              <a:gd name="connsiteY6" fmla="*/ 288244 h 6712345"/>
              <a:gd name="connsiteX0" fmla="*/ 2869866 w 5877081"/>
              <a:gd name="connsiteY0" fmla="*/ 288244 h 6712345"/>
              <a:gd name="connsiteX1" fmla="*/ 5877081 w 5877081"/>
              <a:gd name="connsiteY1" fmla="*/ 327388 h 6712345"/>
              <a:gd name="connsiteX2" fmla="*/ 5807297 w 5877081"/>
              <a:gd name="connsiteY2" fmla="*/ 6686569 h 6712345"/>
              <a:gd name="connsiteX3" fmla="*/ 2302217 w 5877081"/>
              <a:gd name="connsiteY3" fmla="*/ 6712345 h 6712345"/>
              <a:gd name="connsiteX4" fmla="*/ 1000751 w 5877081"/>
              <a:gd name="connsiteY4" fmla="*/ 5643327 h 6712345"/>
              <a:gd name="connsiteX5" fmla="*/ 897101 w 5877081"/>
              <a:gd name="connsiteY5" fmla="*/ 494448 h 6712345"/>
              <a:gd name="connsiteX6" fmla="*/ 2869866 w 5877081"/>
              <a:gd name="connsiteY6" fmla="*/ 288244 h 6712345"/>
              <a:gd name="connsiteX0" fmla="*/ 2766349 w 5877081"/>
              <a:gd name="connsiteY0" fmla="*/ 322845 h 6695187"/>
              <a:gd name="connsiteX1" fmla="*/ 5877081 w 5877081"/>
              <a:gd name="connsiteY1" fmla="*/ 310230 h 6695187"/>
              <a:gd name="connsiteX2" fmla="*/ 5807297 w 5877081"/>
              <a:gd name="connsiteY2" fmla="*/ 6669411 h 6695187"/>
              <a:gd name="connsiteX3" fmla="*/ 2302217 w 5877081"/>
              <a:gd name="connsiteY3" fmla="*/ 6695187 h 6695187"/>
              <a:gd name="connsiteX4" fmla="*/ 1000751 w 5877081"/>
              <a:gd name="connsiteY4" fmla="*/ 5626169 h 6695187"/>
              <a:gd name="connsiteX5" fmla="*/ 897101 w 5877081"/>
              <a:gd name="connsiteY5" fmla="*/ 477290 h 6695187"/>
              <a:gd name="connsiteX6" fmla="*/ 2766349 w 5877081"/>
              <a:gd name="connsiteY6" fmla="*/ 322845 h 6695187"/>
              <a:gd name="connsiteX0" fmla="*/ 2713926 w 5824658"/>
              <a:gd name="connsiteY0" fmla="*/ 432935 h 6805277"/>
              <a:gd name="connsiteX1" fmla="*/ 5824658 w 5824658"/>
              <a:gd name="connsiteY1" fmla="*/ 420320 h 6805277"/>
              <a:gd name="connsiteX2" fmla="*/ 5754874 w 5824658"/>
              <a:gd name="connsiteY2" fmla="*/ 6779501 h 6805277"/>
              <a:gd name="connsiteX3" fmla="*/ 2249794 w 5824658"/>
              <a:gd name="connsiteY3" fmla="*/ 6805277 h 6805277"/>
              <a:gd name="connsiteX4" fmla="*/ 948328 w 5824658"/>
              <a:gd name="connsiteY4" fmla="*/ 5736259 h 6805277"/>
              <a:gd name="connsiteX5" fmla="*/ 948195 w 5824658"/>
              <a:gd name="connsiteY5" fmla="*/ 432105 h 6805277"/>
              <a:gd name="connsiteX6" fmla="*/ 2713926 w 5824658"/>
              <a:gd name="connsiteY6" fmla="*/ 432935 h 6805277"/>
              <a:gd name="connsiteX0" fmla="*/ 2759209 w 5869941"/>
              <a:gd name="connsiteY0" fmla="*/ 432935 h 6805277"/>
              <a:gd name="connsiteX1" fmla="*/ 5869941 w 5869941"/>
              <a:gd name="connsiteY1" fmla="*/ 420320 h 6805277"/>
              <a:gd name="connsiteX2" fmla="*/ 5800157 w 5869941"/>
              <a:gd name="connsiteY2" fmla="*/ 6779501 h 6805277"/>
              <a:gd name="connsiteX3" fmla="*/ 2295077 w 5869941"/>
              <a:gd name="connsiteY3" fmla="*/ 6805277 h 6805277"/>
              <a:gd name="connsiteX4" fmla="*/ 993611 w 5869941"/>
              <a:gd name="connsiteY4" fmla="*/ 5736259 h 6805277"/>
              <a:gd name="connsiteX5" fmla="*/ 993478 w 5869941"/>
              <a:gd name="connsiteY5" fmla="*/ 432105 h 6805277"/>
              <a:gd name="connsiteX6" fmla="*/ 2759209 w 5869941"/>
              <a:gd name="connsiteY6" fmla="*/ 432935 h 6805277"/>
              <a:gd name="connsiteX0" fmla="*/ 2759209 w 5869941"/>
              <a:gd name="connsiteY0" fmla="*/ 20100 h 6392442"/>
              <a:gd name="connsiteX1" fmla="*/ 5869941 w 5869941"/>
              <a:gd name="connsiteY1" fmla="*/ 7485 h 6392442"/>
              <a:gd name="connsiteX2" fmla="*/ 5800157 w 5869941"/>
              <a:gd name="connsiteY2" fmla="*/ 6366666 h 6392442"/>
              <a:gd name="connsiteX3" fmla="*/ 2295077 w 5869941"/>
              <a:gd name="connsiteY3" fmla="*/ 6392442 h 6392442"/>
              <a:gd name="connsiteX4" fmla="*/ 993611 w 5869941"/>
              <a:gd name="connsiteY4" fmla="*/ 5323424 h 6392442"/>
              <a:gd name="connsiteX5" fmla="*/ 993478 w 5869941"/>
              <a:gd name="connsiteY5" fmla="*/ 19270 h 6392442"/>
              <a:gd name="connsiteX6" fmla="*/ 2759209 w 5869941"/>
              <a:gd name="connsiteY6" fmla="*/ 20100 h 6392442"/>
              <a:gd name="connsiteX0" fmla="*/ 2759209 w 5869941"/>
              <a:gd name="connsiteY0" fmla="*/ 20100 h 6462781"/>
              <a:gd name="connsiteX1" fmla="*/ 5869941 w 5869941"/>
              <a:gd name="connsiteY1" fmla="*/ 7485 h 6462781"/>
              <a:gd name="connsiteX2" fmla="*/ 5800157 w 5869941"/>
              <a:gd name="connsiteY2" fmla="*/ 6366666 h 6462781"/>
              <a:gd name="connsiteX3" fmla="*/ 2391792 w 5869941"/>
              <a:gd name="connsiteY3" fmla="*/ 6462781 h 6462781"/>
              <a:gd name="connsiteX4" fmla="*/ 993611 w 5869941"/>
              <a:gd name="connsiteY4" fmla="*/ 5323424 h 6462781"/>
              <a:gd name="connsiteX5" fmla="*/ 993478 w 5869941"/>
              <a:gd name="connsiteY5" fmla="*/ 19270 h 6462781"/>
              <a:gd name="connsiteX6" fmla="*/ 2759209 w 5869941"/>
              <a:gd name="connsiteY6" fmla="*/ 20100 h 6462781"/>
              <a:gd name="connsiteX0" fmla="*/ 2759209 w 5869941"/>
              <a:gd name="connsiteY0" fmla="*/ 20100 h 6480966"/>
              <a:gd name="connsiteX1" fmla="*/ 5869941 w 5869941"/>
              <a:gd name="connsiteY1" fmla="*/ 7485 h 6480966"/>
              <a:gd name="connsiteX2" fmla="*/ 5826534 w 5869941"/>
              <a:gd name="connsiteY2" fmla="*/ 6480966 h 6480966"/>
              <a:gd name="connsiteX3" fmla="*/ 2391792 w 5869941"/>
              <a:gd name="connsiteY3" fmla="*/ 6462781 h 6480966"/>
              <a:gd name="connsiteX4" fmla="*/ 993611 w 5869941"/>
              <a:gd name="connsiteY4" fmla="*/ 5323424 h 6480966"/>
              <a:gd name="connsiteX5" fmla="*/ 993478 w 5869941"/>
              <a:gd name="connsiteY5" fmla="*/ 19270 h 6480966"/>
              <a:gd name="connsiteX6" fmla="*/ 2759209 w 5869941"/>
              <a:gd name="connsiteY6" fmla="*/ 20100 h 6480966"/>
              <a:gd name="connsiteX0" fmla="*/ 2759209 w 5869941"/>
              <a:gd name="connsiteY0" fmla="*/ 20100 h 6480966"/>
              <a:gd name="connsiteX1" fmla="*/ 5869941 w 5869941"/>
              <a:gd name="connsiteY1" fmla="*/ 7485 h 6480966"/>
              <a:gd name="connsiteX2" fmla="*/ 5826534 w 5869941"/>
              <a:gd name="connsiteY2" fmla="*/ 6480966 h 6480966"/>
              <a:gd name="connsiteX3" fmla="*/ 2435753 w 5869941"/>
              <a:gd name="connsiteY3" fmla="*/ 6462781 h 6480966"/>
              <a:gd name="connsiteX4" fmla="*/ 993611 w 5869941"/>
              <a:gd name="connsiteY4" fmla="*/ 5323424 h 6480966"/>
              <a:gd name="connsiteX5" fmla="*/ 993478 w 5869941"/>
              <a:gd name="connsiteY5" fmla="*/ 19270 h 6480966"/>
              <a:gd name="connsiteX6" fmla="*/ 2759209 w 5869941"/>
              <a:gd name="connsiteY6" fmla="*/ 20100 h 6480966"/>
              <a:gd name="connsiteX0" fmla="*/ 2742565 w 5853297"/>
              <a:gd name="connsiteY0" fmla="*/ 20100 h 6480966"/>
              <a:gd name="connsiteX1" fmla="*/ 5853297 w 5853297"/>
              <a:gd name="connsiteY1" fmla="*/ 7485 h 6480966"/>
              <a:gd name="connsiteX2" fmla="*/ 5809890 w 5853297"/>
              <a:gd name="connsiteY2" fmla="*/ 6480966 h 6480966"/>
              <a:gd name="connsiteX3" fmla="*/ 2419109 w 5853297"/>
              <a:gd name="connsiteY3" fmla="*/ 6462781 h 6480966"/>
              <a:gd name="connsiteX4" fmla="*/ 976967 w 5853297"/>
              <a:gd name="connsiteY4" fmla="*/ 5323424 h 6480966"/>
              <a:gd name="connsiteX5" fmla="*/ 976834 w 5853297"/>
              <a:gd name="connsiteY5" fmla="*/ 19270 h 6480966"/>
              <a:gd name="connsiteX6" fmla="*/ 2742565 w 5853297"/>
              <a:gd name="connsiteY6" fmla="*/ 20100 h 6480966"/>
              <a:gd name="connsiteX0" fmla="*/ 2715589 w 5826321"/>
              <a:gd name="connsiteY0" fmla="*/ 20100 h 6480966"/>
              <a:gd name="connsiteX1" fmla="*/ 5826321 w 5826321"/>
              <a:gd name="connsiteY1" fmla="*/ 7485 h 6480966"/>
              <a:gd name="connsiteX2" fmla="*/ 5782914 w 5826321"/>
              <a:gd name="connsiteY2" fmla="*/ 6480966 h 6480966"/>
              <a:gd name="connsiteX3" fmla="*/ 2392133 w 5826321"/>
              <a:gd name="connsiteY3" fmla="*/ 6462781 h 6480966"/>
              <a:gd name="connsiteX4" fmla="*/ 1005076 w 5826321"/>
              <a:gd name="connsiteY4" fmla="*/ 5323424 h 6480966"/>
              <a:gd name="connsiteX5" fmla="*/ 949858 w 5826321"/>
              <a:gd name="connsiteY5" fmla="*/ 19270 h 6480966"/>
              <a:gd name="connsiteX6" fmla="*/ 2715589 w 5826321"/>
              <a:gd name="connsiteY6" fmla="*/ 20100 h 6480966"/>
              <a:gd name="connsiteX0" fmla="*/ 2744017 w 5854749"/>
              <a:gd name="connsiteY0" fmla="*/ 20100 h 6480966"/>
              <a:gd name="connsiteX1" fmla="*/ 5854749 w 5854749"/>
              <a:gd name="connsiteY1" fmla="*/ 7485 h 6480966"/>
              <a:gd name="connsiteX2" fmla="*/ 5811342 w 5854749"/>
              <a:gd name="connsiteY2" fmla="*/ 6480966 h 6480966"/>
              <a:gd name="connsiteX3" fmla="*/ 2420561 w 5854749"/>
              <a:gd name="connsiteY3" fmla="*/ 6462781 h 6480966"/>
              <a:gd name="connsiteX4" fmla="*/ 1033504 w 5854749"/>
              <a:gd name="connsiteY4" fmla="*/ 5323424 h 6480966"/>
              <a:gd name="connsiteX5" fmla="*/ 978286 w 5854749"/>
              <a:gd name="connsiteY5" fmla="*/ 19270 h 6480966"/>
              <a:gd name="connsiteX6" fmla="*/ 2744017 w 5854749"/>
              <a:gd name="connsiteY6" fmla="*/ 20100 h 6480966"/>
              <a:gd name="connsiteX0" fmla="*/ 2744017 w 5854749"/>
              <a:gd name="connsiteY0" fmla="*/ 20100 h 6480966"/>
              <a:gd name="connsiteX1" fmla="*/ 5854749 w 5854749"/>
              <a:gd name="connsiteY1" fmla="*/ 7485 h 6480966"/>
              <a:gd name="connsiteX2" fmla="*/ 5811342 w 5854749"/>
              <a:gd name="connsiteY2" fmla="*/ 6480966 h 6480966"/>
              <a:gd name="connsiteX3" fmla="*/ 2453611 w 5854749"/>
              <a:gd name="connsiteY3" fmla="*/ 6352612 h 6480966"/>
              <a:gd name="connsiteX4" fmla="*/ 1033504 w 5854749"/>
              <a:gd name="connsiteY4" fmla="*/ 5323424 h 6480966"/>
              <a:gd name="connsiteX5" fmla="*/ 978286 w 5854749"/>
              <a:gd name="connsiteY5" fmla="*/ 19270 h 6480966"/>
              <a:gd name="connsiteX6" fmla="*/ 2744017 w 5854749"/>
              <a:gd name="connsiteY6" fmla="*/ 20100 h 6480966"/>
              <a:gd name="connsiteX0" fmla="*/ 2744017 w 5854749"/>
              <a:gd name="connsiteY0" fmla="*/ 20100 h 6403848"/>
              <a:gd name="connsiteX1" fmla="*/ 5854749 w 5854749"/>
              <a:gd name="connsiteY1" fmla="*/ 7485 h 6403848"/>
              <a:gd name="connsiteX2" fmla="*/ 5822359 w 5854749"/>
              <a:gd name="connsiteY2" fmla="*/ 6403848 h 6403848"/>
              <a:gd name="connsiteX3" fmla="*/ 2453611 w 5854749"/>
              <a:gd name="connsiteY3" fmla="*/ 6352612 h 6403848"/>
              <a:gd name="connsiteX4" fmla="*/ 1033504 w 5854749"/>
              <a:gd name="connsiteY4" fmla="*/ 5323424 h 6403848"/>
              <a:gd name="connsiteX5" fmla="*/ 978286 w 5854749"/>
              <a:gd name="connsiteY5" fmla="*/ 19270 h 6403848"/>
              <a:gd name="connsiteX6" fmla="*/ 2744017 w 5854749"/>
              <a:gd name="connsiteY6" fmla="*/ 20100 h 6403848"/>
              <a:gd name="connsiteX0" fmla="*/ 2744017 w 5866724"/>
              <a:gd name="connsiteY0" fmla="*/ 20100 h 6403848"/>
              <a:gd name="connsiteX1" fmla="*/ 5854749 w 5866724"/>
              <a:gd name="connsiteY1" fmla="*/ 7485 h 6403848"/>
              <a:gd name="connsiteX2" fmla="*/ 5865502 w 5866724"/>
              <a:gd name="connsiteY2" fmla="*/ 6403848 h 6403848"/>
              <a:gd name="connsiteX3" fmla="*/ 2453611 w 5866724"/>
              <a:gd name="connsiteY3" fmla="*/ 6352612 h 6403848"/>
              <a:gd name="connsiteX4" fmla="*/ 1033504 w 5866724"/>
              <a:gd name="connsiteY4" fmla="*/ 5323424 h 6403848"/>
              <a:gd name="connsiteX5" fmla="*/ 978286 w 5866724"/>
              <a:gd name="connsiteY5" fmla="*/ 19270 h 6403848"/>
              <a:gd name="connsiteX6" fmla="*/ 2744017 w 5866724"/>
              <a:gd name="connsiteY6" fmla="*/ 20100 h 6403848"/>
              <a:gd name="connsiteX0" fmla="*/ 2744017 w 5866724"/>
              <a:gd name="connsiteY0" fmla="*/ 20100 h 6404745"/>
              <a:gd name="connsiteX1" fmla="*/ 5854749 w 5866724"/>
              <a:gd name="connsiteY1" fmla="*/ 7485 h 6404745"/>
              <a:gd name="connsiteX2" fmla="*/ 5865502 w 5866724"/>
              <a:gd name="connsiteY2" fmla="*/ 6403848 h 6404745"/>
              <a:gd name="connsiteX3" fmla="*/ 2396088 w 5866724"/>
              <a:gd name="connsiteY3" fmla="*/ 6404745 h 6404745"/>
              <a:gd name="connsiteX4" fmla="*/ 1033504 w 5866724"/>
              <a:gd name="connsiteY4" fmla="*/ 5323424 h 6404745"/>
              <a:gd name="connsiteX5" fmla="*/ 978286 w 5866724"/>
              <a:gd name="connsiteY5" fmla="*/ 19270 h 6404745"/>
              <a:gd name="connsiteX6" fmla="*/ 2744017 w 5866724"/>
              <a:gd name="connsiteY6" fmla="*/ 20100 h 6404745"/>
              <a:gd name="connsiteX0" fmla="*/ 2736956 w 5859663"/>
              <a:gd name="connsiteY0" fmla="*/ 20100 h 6404745"/>
              <a:gd name="connsiteX1" fmla="*/ 5847688 w 5859663"/>
              <a:gd name="connsiteY1" fmla="*/ 7485 h 6404745"/>
              <a:gd name="connsiteX2" fmla="*/ 5858441 w 5859663"/>
              <a:gd name="connsiteY2" fmla="*/ 6403848 h 6404745"/>
              <a:gd name="connsiteX3" fmla="*/ 2389027 w 5859663"/>
              <a:gd name="connsiteY3" fmla="*/ 6404745 h 6404745"/>
              <a:gd name="connsiteX4" fmla="*/ 1040823 w 5859663"/>
              <a:gd name="connsiteY4" fmla="*/ 5318685 h 6404745"/>
              <a:gd name="connsiteX5" fmla="*/ 971225 w 5859663"/>
              <a:gd name="connsiteY5" fmla="*/ 19270 h 6404745"/>
              <a:gd name="connsiteX6" fmla="*/ 2736956 w 5859663"/>
              <a:gd name="connsiteY6" fmla="*/ 20100 h 6404745"/>
              <a:gd name="connsiteX0" fmla="*/ 2736956 w 5859663"/>
              <a:gd name="connsiteY0" fmla="*/ 20100 h 6404745"/>
              <a:gd name="connsiteX1" fmla="*/ 5847688 w 5859663"/>
              <a:gd name="connsiteY1" fmla="*/ 7485 h 6404745"/>
              <a:gd name="connsiteX2" fmla="*/ 5858441 w 5859663"/>
              <a:gd name="connsiteY2" fmla="*/ 6403848 h 6404745"/>
              <a:gd name="connsiteX3" fmla="*/ 2389027 w 5859663"/>
              <a:gd name="connsiteY3" fmla="*/ 6404745 h 6404745"/>
              <a:gd name="connsiteX4" fmla="*/ 1040823 w 5859663"/>
              <a:gd name="connsiteY4" fmla="*/ 5318685 h 6404745"/>
              <a:gd name="connsiteX5" fmla="*/ 971225 w 5859663"/>
              <a:gd name="connsiteY5" fmla="*/ 19270 h 6404745"/>
              <a:gd name="connsiteX6" fmla="*/ 2736956 w 5859663"/>
              <a:gd name="connsiteY6" fmla="*/ 20100 h 6404745"/>
              <a:gd name="connsiteX0" fmla="*/ 2746803 w 5869510"/>
              <a:gd name="connsiteY0" fmla="*/ 12615 h 6397260"/>
              <a:gd name="connsiteX1" fmla="*/ 5857535 w 5869510"/>
              <a:gd name="connsiteY1" fmla="*/ 0 h 6397260"/>
              <a:gd name="connsiteX2" fmla="*/ 5868288 w 5869510"/>
              <a:gd name="connsiteY2" fmla="*/ 6396363 h 6397260"/>
              <a:gd name="connsiteX3" fmla="*/ 2398874 w 5869510"/>
              <a:gd name="connsiteY3" fmla="*/ 6397260 h 6397260"/>
              <a:gd name="connsiteX4" fmla="*/ 1050670 w 5869510"/>
              <a:gd name="connsiteY4" fmla="*/ 5311200 h 6397260"/>
              <a:gd name="connsiteX5" fmla="*/ 961898 w 5869510"/>
              <a:gd name="connsiteY5" fmla="*/ 44960 h 6397260"/>
              <a:gd name="connsiteX6" fmla="*/ 2746803 w 5869510"/>
              <a:gd name="connsiteY6" fmla="*/ 12615 h 6397260"/>
              <a:gd name="connsiteX0" fmla="*/ 2732166 w 5854873"/>
              <a:gd name="connsiteY0" fmla="*/ 12615 h 6397260"/>
              <a:gd name="connsiteX1" fmla="*/ 5842898 w 5854873"/>
              <a:gd name="connsiteY1" fmla="*/ 0 h 6397260"/>
              <a:gd name="connsiteX2" fmla="*/ 5853651 w 5854873"/>
              <a:gd name="connsiteY2" fmla="*/ 6396363 h 6397260"/>
              <a:gd name="connsiteX3" fmla="*/ 2384237 w 5854873"/>
              <a:gd name="connsiteY3" fmla="*/ 6397260 h 6397260"/>
              <a:gd name="connsiteX4" fmla="*/ 1036033 w 5854873"/>
              <a:gd name="connsiteY4" fmla="*/ 5311200 h 6397260"/>
              <a:gd name="connsiteX5" fmla="*/ 947261 w 5854873"/>
              <a:gd name="connsiteY5" fmla="*/ 44960 h 6397260"/>
              <a:gd name="connsiteX6" fmla="*/ 2732166 w 5854873"/>
              <a:gd name="connsiteY6" fmla="*/ 12615 h 6397260"/>
              <a:gd name="connsiteX0" fmla="*/ 2750478 w 5873185"/>
              <a:gd name="connsiteY0" fmla="*/ 12615 h 6397260"/>
              <a:gd name="connsiteX1" fmla="*/ 5861210 w 5873185"/>
              <a:gd name="connsiteY1" fmla="*/ 0 h 6397260"/>
              <a:gd name="connsiteX2" fmla="*/ 5871963 w 5873185"/>
              <a:gd name="connsiteY2" fmla="*/ 6396363 h 6397260"/>
              <a:gd name="connsiteX3" fmla="*/ 2402549 w 5873185"/>
              <a:gd name="connsiteY3" fmla="*/ 6397260 h 6397260"/>
              <a:gd name="connsiteX4" fmla="*/ 1054345 w 5873185"/>
              <a:gd name="connsiteY4" fmla="*/ 5311200 h 6397260"/>
              <a:gd name="connsiteX5" fmla="*/ 965573 w 5873185"/>
              <a:gd name="connsiteY5" fmla="*/ 44960 h 6397260"/>
              <a:gd name="connsiteX6" fmla="*/ 2750478 w 5873185"/>
              <a:gd name="connsiteY6" fmla="*/ 12615 h 6397260"/>
              <a:gd name="connsiteX0" fmla="*/ 2750478 w 5873185"/>
              <a:gd name="connsiteY0" fmla="*/ 12615 h 6397260"/>
              <a:gd name="connsiteX1" fmla="*/ 5861210 w 5873185"/>
              <a:gd name="connsiteY1" fmla="*/ 0 h 6397260"/>
              <a:gd name="connsiteX2" fmla="*/ 5871963 w 5873185"/>
              <a:gd name="connsiteY2" fmla="*/ 6396363 h 6397260"/>
              <a:gd name="connsiteX3" fmla="*/ 2402549 w 5873185"/>
              <a:gd name="connsiteY3" fmla="*/ 6397260 h 6397260"/>
              <a:gd name="connsiteX4" fmla="*/ 1054345 w 5873185"/>
              <a:gd name="connsiteY4" fmla="*/ 5311200 h 6397260"/>
              <a:gd name="connsiteX5" fmla="*/ 965573 w 5873185"/>
              <a:gd name="connsiteY5" fmla="*/ 44960 h 6397260"/>
              <a:gd name="connsiteX6" fmla="*/ 2750478 w 5873185"/>
              <a:gd name="connsiteY6" fmla="*/ 12615 h 6397260"/>
              <a:gd name="connsiteX0" fmla="*/ 2760065 w 5873185"/>
              <a:gd name="connsiteY0" fmla="*/ 60007 h 6397260"/>
              <a:gd name="connsiteX1" fmla="*/ 5861210 w 5873185"/>
              <a:gd name="connsiteY1" fmla="*/ 0 h 6397260"/>
              <a:gd name="connsiteX2" fmla="*/ 5871963 w 5873185"/>
              <a:gd name="connsiteY2" fmla="*/ 6396363 h 6397260"/>
              <a:gd name="connsiteX3" fmla="*/ 2402549 w 5873185"/>
              <a:gd name="connsiteY3" fmla="*/ 6397260 h 6397260"/>
              <a:gd name="connsiteX4" fmla="*/ 1054345 w 5873185"/>
              <a:gd name="connsiteY4" fmla="*/ 5311200 h 6397260"/>
              <a:gd name="connsiteX5" fmla="*/ 965573 w 5873185"/>
              <a:gd name="connsiteY5" fmla="*/ 44960 h 6397260"/>
              <a:gd name="connsiteX6" fmla="*/ 2760065 w 5873185"/>
              <a:gd name="connsiteY6" fmla="*/ 60007 h 6397260"/>
              <a:gd name="connsiteX0" fmla="*/ 2760065 w 5873185"/>
              <a:gd name="connsiteY0" fmla="*/ 60007 h 6397260"/>
              <a:gd name="connsiteX1" fmla="*/ 5861210 w 5873185"/>
              <a:gd name="connsiteY1" fmla="*/ 0 h 6397260"/>
              <a:gd name="connsiteX2" fmla="*/ 5871963 w 5873185"/>
              <a:gd name="connsiteY2" fmla="*/ 6396363 h 6397260"/>
              <a:gd name="connsiteX3" fmla="*/ 2402549 w 5873185"/>
              <a:gd name="connsiteY3" fmla="*/ 6397260 h 6397260"/>
              <a:gd name="connsiteX4" fmla="*/ 1054345 w 5873185"/>
              <a:gd name="connsiteY4" fmla="*/ 5311200 h 6397260"/>
              <a:gd name="connsiteX5" fmla="*/ 965573 w 5873185"/>
              <a:gd name="connsiteY5" fmla="*/ 44960 h 6397260"/>
              <a:gd name="connsiteX6" fmla="*/ 2760065 w 5873185"/>
              <a:gd name="connsiteY6" fmla="*/ 60007 h 6397260"/>
              <a:gd name="connsiteX0" fmla="*/ 2740422 w 5853542"/>
              <a:gd name="connsiteY0" fmla="*/ 60007 h 6397260"/>
              <a:gd name="connsiteX1" fmla="*/ 5841567 w 5853542"/>
              <a:gd name="connsiteY1" fmla="*/ 0 h 6397260"/>
              <a:gd name="connsiteX2" fmla="*/ 5852320 w 5853542"/>
              <a:gd name="connsiteY2" fmla="*/ 6396363 h 6397260"/>
              <a:gd name="connsiteX3" fmla="*/ 2382906 w 5853542"/>
              <a:gd name="connsiteY3" fmla="*/ 6397260 h 6397260"/>
              <a:gd name="connsiteX4" fmla="*/ 1034702 w 5853542"/>
              <a:gd name="connsiteY4" fmla="*/ 5311200 h 6397260"/>
              <a:gd name="connsiteX5" fmla="*/ 984279 w 5853542"/>
              <a:gd name="connsiteY5" fmla="*/ 44960 h 6397260"/>
              <a:gd name="connsiteX6" fmla="*/ 2740422 w 5853542"/>
              <a:gd name="connsiteY6" fmla="*/ 60007 h 6397260"/>
              <a:gd name="connsiteX0" fmla="*/ 2757588 w 5870708"/>
              <a:gd name="connsiteY0" fmla="*/ 60007 h 6397260"/>
              <a:gd name="connsiteX1" fmla="*/ 5858733 w 5870708"/>
              <a:gd name="connsiteY1" fmla="*/ 0 h 6397260"/>
              <a:gd name="connsiteX2" fmla="*/ 5869486 w 5870708"/>
              <a:gd name="connsiteY2" fmla="*/ 6396363 h 6397260"/>
              <a:gd name="connsiteX3" fmla="*/ 2400072 w 5870708"/>
              <a:gd name="connsiteY3" fmla="*/ 6397260 h 6397260"/>
              <a:gd name="connsiteX4" fmla="*/ 1051868 w 5870708"/>
              <a:gd name="connsiteY4" fmla="*/ 5311200 h 6397260"/>
              <a:gd name="connsiteX5" fmla="*/ 967889 w 5870708"/>
              <a:gd name="connsiteY5" fmla="*/ 44960 h 6397260"/>
              <a:gd name="connsiteX6" fmla="*/ 2757588 w 5870708"/>
              <a:gd name="connsiteY6" fmla="*/ 60007 h 6397260"/>
              <a:gd name="connsiteX0" fmla="*/ 2737487 w 5850607"/>
              <a:gd name="connsiteY0" fmla="*/ 60007 h 6397260"/>
              <a:gd name="connsiteX1" fmla="*/ 5838632 w 5850607"/>
              <a:gd name="connsiteY1" fmla="*/ 0 h 6397260"/>
              <a:gd name="connsiteX2" fmla="*/ 5849385 w 5850607"/>
              <a:gd name="connsiteY2" fmla="*/ 6396363 h 6397260"/>
              <a:gd name="connsiteX3" fmla="*/ 2379971 w 5850607"/>
              <a:gd name="connsiteY3" fmla="*/ 6397260 h 6397260"/>
              <a:gd name="connsiteX4" fmla="*/ 1031767 w 5850607"/>
              <a:gd name="connsiteY4" fmla="*/ 5311200 h 6397260"/>
              <a:gd name="connsiteX5" fmla="*/ 947788 w 5850607"/>
              <a:gd name="connsiteY5" fmla="*/ 44960 h 6397260"/>
              <a:gd name="connsiteX6" fmla="*/ 2737487 w 5850607"/>
              <a:gd name="connsiteY6" fmla="*/ 60007 h 6397260"/>
              <a:gd name="connsiteX0" fmla="*/ 2744775 w 5857895"/>
              <a:gd name="connsiteY0" fmla="*/ 60007 h 6397260"/>
              <a:gd name="connsiteX1" fmla="*/ 5845920 w 5857895"/>
              <a:gd name="connsiteY1" fmla="*/ 0 h 6397260"/>
              <a:gd name="connsiteX2" fmla="*/ 5856673 w 5857895"/>
              <a:gd name="connsiteY2" fmla="*/ 6396363 h 6397260"/>
              <a:gd name="connsiteX3" fmla="*/ 2387259 w 5857895"/>
              <a:gd name="connsiteY3" fmla="*/ 6397260 h 6397260"/>
              <a:gd name="connsiteX4" fmla="*/ 1039055 w 5857895"/>
              <a:gd name="connsiteY4" fmla="*/ 5311200 h 6397260"/>
              <a:gd name="connsiteX5" fmla="*/ 955076 w 5857895"/>
              <a:gd name="connsiteY5" fmla="*/ 44960 h 6397260"/>
              <a:gd name="connsiteX6" fmla="*/ 2744775 w 5857895"/>
              <a:gd name="connsiteY6" fmla="*/ 60007 h 6397260"/>
              <a:gd name="connsiteX0" fmla="*/ 2750258 w 5863378"/>
              <a:gd name="connsiteY0" fmla="*/ 60007 h 6397260"/>
              <a:gd name="connsiteX1" fmla="*/ 5851403 w 5863378"/>
              <a:gd name="connsiteY1" fmla="*/ 0 h 6397260"/>
              <a:gd name="connsiteX2" fmla="*/ 5862156 w 5863378"/>
              <a:gd name="connsiteY2" fmla="*/ 6396363 h 6397260"/>
              <a:gd name="connsiteX3" fmla="*/ 2392742 w 5863378"/>
              <a:gd name="connsiteY3" fmla="*/ 6397260 h 6397260"/>
              <a:gd name="connsiteX4" fmla="*/ 1044538 w 5863378"/>
              <a:gd name="connsiteY4" fmla="*/ 5311200 h 6397260"/>
              <a:gd name="connsiteX5" fmla="*/ 960559 w 5863378"/>
              <a:gd name="connsiteY5" fmla="*/ 44960 h 6397260"/>
              <a:gd name="connsiteX6" fmla="*/ 2750258 w 5863378"/>
              <a:gd name="connsiteY6" fmla="*/ 60007 h 6397260"/>
              <a:gd name="connsiteX0" fmla="*/ 2737671 w 5850791"/>
              <a:gd name="connsiteY0" fmla="*/ 60007 h 6397260"/>
              <a:gd name="connsiteX1" fmla="*/ 5838816 w 5850791"/>
              <a:gd name="connsiteY1" fmla="*/ 0 h 6397260"/>
              <a:gd name="connsiteX2" fmla="*/ 5849569 w 5850791"/>
              <a:gd name="connsiteY2" fmla="*/ 6396363 h 6397260"/>
              <a:gd name="connsiteX3" fmla="*/ 2380155 w 5850791"/>
              <a:gd name="connsiteY3" fmla="*/ 6397260 h 6397260"/>
              <a:gd name="connsiteX4" fmla="*/ 1031951 w 5850791"/>
              <a:gd name="connsiteY4" fmla="*/ 5311200 h 6397260"/>
              <a:gd name="connsiteX5" fmla="*/ 284 w 5850791"/>
              <a:gd name="connsiteY5" fmla="*/ 3048373 h 6397260"/>
              <a:gd name="connsiteX6" fmla="*/ 947972 w 5850791"/>
              <a:gd name="connsiteY6" fmla="*/ 44960 h 6397260"/>
              <a:gd name="connsiteX7" fmla="*/ 2737671 w 5850791"/>
              <a:gd name="connsiteY7" fmla="*/ 60007 h 6397260"/>
              <a:gd name="connsiteX0" fmla="*/ 2752043 w 5865163"/>
              <a:gd name="connsiteY0" fmla="*/ 60007 h 6397260"/>
              <a:gd name="connsiteX1" fmla="*/ 5853188 w 5865163"/>
              <a:gd name="connsiteY1" fmla="*/ 0 h 6397260"/>
              <a:gd name="connsiteX2" fmla="*/ 5863941 w 5865163"/>
              <a:gd name="connsiteY2" fmla="*/ 6396363 h 6397260"/>
              <a:gd name="connsiteX3" fmla="*/ 2394527 w 5865163"/>
              <a:gd name="connsiteY3" fmla="*/ 6397260 h 6397260"/>
              <a:gd name="connsiteX4" fmla="*/ 1046323 w 5865163"/>
              <a:gd name="connsiteY4" fmla="*/ 5311200 h 6397260"/>
              <a:gd name="connsiteX5" fmla="*/ 276 w 5865163"/>
              <a:gd name="connsiteY5" fmla="*/ 2754541 h 6397260"/>
              <a:gd name="connsiteX6" fmla="*/ 962344 w 5865163"/>
              <a:gd name="connsiteY6" fmla="*/ 44960 h 6397260"/>
              <a:gd name="connsiteX7" fmla="*/ 2752043 w 5865163"/>
              <a:gd name="connsiteY7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046047 w 5864887"/>
              <a:gd name="connsiteY4" fmla="*/ 5311200 h 6397260"/>
              <a:gd name="connsiteX5" fmla="*/ 0 w 5864887"/>
              <a:gd name="connsiteY5" fmla="*/ 2754541 h 6397260"/>
              <a:gd name="connsiteX6" fmla="*/ 962068 w 5864887"/>
              <a:gd name="connsiteY6" fmla="*/ 44960 h 6397260"/>
              <a:gd name="connsiteX7" fmla="*/ 2751767 w 5864887"/>
              <a:gd name="connsiteY7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046047 w 5864887"/>
              <a:gd name="connsiteY4" fmla="*/ 5311200 h 6397260"/>
              <a:gd name="connsiteX5" fmla="*/ 0 w 5864887"/>
              <a:gd name="connsiteY5" fmla="*/ 2754541 h 6397260"/>
              <a:gd name="connsiteX6" fmla="*/ 962068 w 5864887"/>
              <a:gd name="connsiteY6" fmla="*/ 44960 h 6397260"/>
              <a:gd name="connsiteX7" fmla="*/ 2751767 w 5864887"/>
              <a:gd name="connsiteY7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046047 w 5864887"/>
              <a:gd name="connsiteY4" fmla="*/ 5311200 h 6397260"/>
              <a:gd name="connsiteX5" fmla="*/ 0 w 5864887"/>
              <a:gd name="connsiteY5" fmla="*/ 2754541 h 6397260"/>
              <a:gd name="connsiteX6" fmla="*/ 962068 w 5864887"/>
              <a:gd name="connsiteY6" fmla="*/ 44960 h 6397260"/>
              <a:gd name="connsiteX7" fmla="*/ 2751767 w 5864887"/>
              <a:gd name="connsiteY7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046047 w 5864887"/>
              <a:gd name="connsiteY4" fmla="*/ 5311200 h 6397260"/>
              <a:gd name="connsiteX5" fmla="*/ 0 w 5864887"/>
              <a:gd name="connsiteY5" fmla="*/ 2754541 h 6397260"/>
              <a:gd name="connsiteX6" fmla="*/ 962068 w 5864887"/>
              <a:gd name="connsiteY6" fmla="*/ 44960 h 6397260"/>
              <a:gd name="connsiteX7" fmla="*/ 2751767 w 5864887"/>
              <a:gd name="connsiteY7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705707 w 5864887"/>
              <a:gd name="connsiteY4" fmla="*/ 4870452 h 6397260"/>
              <a:gd name="connsiteX5" fmla="*/ 0 w 5864887"/>
              <a:gd name="connsiteY5" fmla="*/ 2754541 h 6397260"/>
              <a:gd name="connsiteX6" fmla="*/ 962068 w 5864887"/>
              <a:gd name="connsiteY6" fmla="*/ 44960 h 6397260"/>
              <a:gd name="connsiteX7" fmla="*/ 2751767 w 5864887"/>
              <a:gd name="connsiteY7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705707 w 5864887"/>
              <a:gd name="connsiteY4" fmla="*/ 4870452 h 6397260"/>
              <a:gd name="connsiteX5" fmla="*/ 0 w 5864887"/>
              <a:gd name="connsiteY5" fmla="*/ 2754541 h 6397260"/>
              <a:gd name="connsiteX6" fmla="*/ 962068 w 5864887"/>
              <a:gd name="connsiteY6" fmla="*/ 44960 h 6397260"/>
              <a:gd name="connsiteX7" fmla="*/ 2751767 w 5864887"/>
              <a:gd name="connsiteY7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705707 w 5864887"/>
              <a:gd name="connsiteY4" fmla="*/ 4870452 h 6397260"/>
              <a:gd name="connsiteX5" fmla="*/ 0 w 5864887"/>
              <a:gd name="connsiteY5" fmla="*/ 2754541 h 6397260"/>
              <a:gd name="connsiteX6" fmla="*/ 962068 w 5864887"/>
              <a:gd name="connsiteY6" fmla="*/ 44960 h 6397260"/>
              <a:gd name="connsiteX7" fmla="*/ 2751767 w 5864887"/>
              <a:gd name="connsiteY7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490791 w 5864887"/>
              <a:gd name="connsiteY4" fmla="*/ 5659691 h 6397260"/>
              <a:gd name="connsiteX5" fmla="*/ 705707 w 5864887"/>
              <a:gd name="connsiteY5" fmla="*/ 4870452 h 6397260"/>
              <a:gd name="connsiteX6" fmla="*/ 0 w 5864887"/>
              <a:gd name="connsiteY6" fmla="*/ 2754541 h 6397260"/>
              <a:gd name="connsiteX7" fmla="*/ 962068 w 5864887"/>
              <a:gd name="connsiteY7" fmla="*/ 44960 h 6397260"/>
              <a:gd name="connsiteX8" fmla="*/ 2751767 w 5864887"/>
              <a:gd name="connsiteY8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442856 w 5864887"/>
              <a:gd name="connsiteY4" fmla="*/ 5702343 h 6397260"/>
              <a:gd name="connsiteX5" fmla="*/ 705707 w 5864887"/>
              <a:gd name="connsiteY5" fmla="*/ 4870452 h 6397260"/>
              <a:gd name="connsiteX6" fmla="*/ 0 w 5864887"/>
              <a:gd name="connsiteY6" fmla="*/ 2754541 h 6397260"/>
              <a:gd name="connsiteX7" fmla="*/ 962068 w 5864887"/>
              <a:gd name="connsiteY7" fmla="*/ 44960 h 6397260"/>
              <a:gd name="connsiteX8" fmla="*/ 2751767 w 5864887"/>
              <a:gd name="connsiteY8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442856 w 5864887"/>
              <a:gd name="connsiteY4" fmla="*/ 5702343 h 6397260"/>
              <a:gd name="connsiteX5" fmla="*/ 705707 w 5864887"/>
              <a:gd name="connsiteY5" fmla="*/ 4870452 h 6397260"/>
              <a:gd name="connsiteX6" fmla="*/ 0 w 5864887"/>
              <a:gd name="connsiteY6" fmla="*/ 2754541 h 6397260"/>
              <a:gd name="connsiteX7" fmla="*/ 962068 w 5864887"/>
              <a:gd name="connsiteY7" fmla="*/ 44960 h 6397260"/>
              <a:gd name="connsiteX8" fmla="*/ 2751767 w 5864887"/>
              <a:gd name="connsiteY8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442856 w 5864887"/>
              <a:gd name="connsiteY4" fmla="*/ 5702343 h 6397260"/>
              <a:gd name="connsiteX5" fmla="*/ 705707 w 5864887"/>
              <a:gd name="connsiteY5" fmla="*/ 4870452 h 6397260"/>
              <a:gd name="connsiteX6" fmla="*/ 0 w 5864887"/>
              <a:gd name="connsiteY6" fmla="*/ 2754541 h 6397260"/>
              <a:gd name="connsiteX7" fmla="*/ 962068 w 5864887"/>
              <a:gd name="connsiteY7" fmla="*/ 44960 h 6397260"/>
              <a:gd name="connsiteX8" fmla="*/ 2751767 w 5864887"/>
              <a:gd name="connsiteY8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442856 w 5864887"/>
              <a:gd name="connsiteY4" fmla="*/ 5702343 h 6397260"/>
              <a:gd name="connsiteX5" fmla="*/ 705707 w 5864887"/>
              <a:gd name="connsiteY5" fmla="*/ 4870452 h 6397260"/>
              <a:gd name="connsiteX6" fmla="*/ 0 w 5864887"/>
              <a:gd name="connsiteY6" fmla="*/ 2754541 h 6397260"/>
              <a:gd name="connsiteX7" fmla="*/ 962068 w 5864887"/>
              <a:gd name="connsiteY7" fmla="*/ 44960 h 6397260"/>
              <a:gd name="connsiteX8" fmla="*/ 2751767 w 5864887"/>
              <a:gd name="connsiteY8" fmla="*/ 60007 h 6397260"/>
              <a:gd name="connsiteX0" fmla="*/ 2751767 w 5864887"/>
              <a:gd name="connsiteY0" fmla="*/ 60007 h 6397260"/>
              <a:gd name="connsiteX1" fmla="*/ 5852912 w 5864887"/>
              <a:gd name="connsiteY1" fmla="*/ 0 h 6397260"/>
              <a:gd name="connsiteX2" fmla="*/ 5863665 w 5864887"/>
              <a:gd name="connsiteY2" fmla="*/ 6396363 h 6397260"/>
              <a:gd name="connsiteX3" fmla="*/ 2394251 w 5864887"/>
              <a:gd name="connsiteY3" fmla="*/ 6397260 h 6397260"/>
              <a:gd name="connsiteX4" fmla="*/ 1442856 w 5864887"/>
              <a:gd name="connsiteY4" fmla="*/ 5702343 h 6397260"/>
              <a:gd name="connsiteX5" fmla="*/ 705707 w 5864887"/>
              <a:gd name="connsiteY5" fmla="*/ 4870452 h 6397260"/>
              <a:gd name="connsiteX6" fmla="*/ 0 w 5864887"/>
              <a:gd name="connsiteY6" fmla="*/ 2754541 h 6397260"/>
              <a:gd name="connsiteX7" fmla="*/ 962068 w 5864887"/>
              <a:gd name="connsiteY7" fmla="*/ 44960 h 6397260"/>
              <a:gd name="connsiteX8" fmla="*/ 2751767 w 5864887"/>
              <a:gd name="connsiteY8" fmla="*/ 60007 h 639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4887" h="6397260">
                <a:moveTo>
                  <a:pt x="2751767" y="60007"/>
                </a:moveTo>
                <a:lnTo>
                  <a:pt x="5852912" y="0"/>
                </a:lnTo>
                <a:cubicBezTo>
                  <a:pt x="5846067" y="2546447"/>
                  <a:pt x="5870510" y="3849916"/>
                  <a:pt x="5863665" y="6396363"/>
                </a:cubicBezTo>
                <a:lnTo>
                  <a:pt x="2394251" y="6397260"/>
                </a:lnTo>
                <a:cubicBezTo>
                  <a:pt x="1914703" y="6118086"/>
                  <a:pt x="1724280" y="5956811"/>
                  <a:pt x="1442856" y="5702343"/>
                </a:cubicBezTo>
                <a:cubicBezTo>
                  <a:pt x="1310032" y="5571096"/>
                  <a:pt x="1030868" y="5335686"/>
                  <a:pt x="705707" y="4870452"/>
                </a:cubicBezTo>
                <a:cubicBezTo>
                  <a:pt x="280301" y="4298086"/>
                  <a:pt x="13996" y="3632248"/>
                  <a:pt x="0" y="2754541"/>
                </a:cubicBezTo>
                <a:cubicBezTo>
                  <a:pt x="5178" y="1497696"/>
                  <a:pt x="357237" y="884246"/>
                  <a:pt x="962068" y="44960"/>
                </a:cubicBezTo>
                <a:lnTo>
                  <a:pt x="2751767" y="60007"/>
                </a:lnTo>
                <a:close/>
              </a:path>
            </a:pathLst>
          </a:custGeom>
          <a:ln w="0"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5CA6F-0542-4403-9180-9C5A0079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530"/>
            <a:ext cx="7172696" cy="1121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60C14-D057-4D99-8750-CE3959DD6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6283"/>
            <a:ext cx="5846618" cy="501392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defRPr sz="2200" b="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defRPr sz="2200" b="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defRPr sz="2000" b="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defRPr sz="2000" b="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defRPr sz="2000" b="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F928F3-C026-C48C-7466-86EEBA8A2907}"/>
              </a:ext>
            </a:extLst>
          </p:cNvPr>
          <p:cNvCxnSpPr>
            <a:cxnSpLocks/>
          </p:cNvCxnSpPr>
          <p:nvPr userDrawn="1"/>
        </p:nvCxnSpPr>
        <p:spPr>
          <a:xfrm>
            <a:off x="249382" y="855023"/>
            <a:ext cx="5846618" cy="0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0C1CD6-4565-EF35-3FAA-BA6BDC2726D0}"/>
              </a:ext>
            </a:extLst>
          </p:cNvPr>
          <p:cNvSpPr/>
          <p:nvPr userDrawn="1"/>
        </p:nvSpPr>
        <p:spPr>
          <a:xfrm>
            <a:off x="6348530" y="-66101"/>
            <a:ext cx="2420897" cy="6455884"/>
          </a:xfrm>
          <a:custGeom>
            <a:avLst/>
            <a:gdLst>
              <a:gd name="connsiteX0" fmla="*/ 991518 w 2434728"/>
              <a:gd name="connsiteY0" fmla="*/ 0 h 6455884"/>
              <a:gd name="connsiteX1" fmla="*/ 0 w 2434728"/>
              <a:gd name="connsiteY1" fmla="*/ 2599981 h 6455884"/>
              <a:gd name="connsiteX2" fmla="*/ 1123720 w 2434728"/>
              <a:gd name="connsiteY2" fmla="*/ 5431315 h 6455884"/>
              <a:gd name="connsiteX3" fmla="*/ 2434728 w 2434728"/>
              <a:gd name="connsiteY3" fmla="*/ 6455884 h 6455884"/>
              <a:gd name="connsiteX0" fmla="*/ 992038 w 2435248"/>
              <a:gd name="connsiteY0" fmla="*/ 0 h 6455884"/>
              <a:gd name="connsiteX1" fmla="*/ 520 w 2435248"/>
              <a:gd name="connsiteY1" fmla="*/ 2599981 h 6455884"/>
              <a:gd name="connsiteX2" fmla="*/ 1124240 w 2435248"/>
              <a:gd name="connsiteY2" fmla="*/ 5431315 h 6455884"/>
              <a:gd name="connsiteX3" fmla="*/ 2435248 w 2435248"/>
              <a:gd name="connsiteY3" fmla="*/ 6455884 h 6455884"/>
              <a:gd name="connsiteX0" fmla="*/ 999789 w 2442999"/>
              <a:gd name="connsiteY0" fmla="*/ 0 h 6455884"/>
              <a:gd name="connsiteX1" fmla="*/ 8271 w 2442999"/>
              <a:gd name="connsiteY1" fmla="*/ 2599981 h 6455884"/>
              <a:gd name="connsiteX2" fmla="*/ 1131991 w 2442999"/>
              <a:gd name="connsiteY2" fmla="*/ 5431315 h 6455884"/>
              <a:gd name="connsiteX3" fmla="*/ 2442999 w 2442999"/>
              <a:gd name="connsiteY3" fmla="*/ 6455884 h 6455884"/>
              <a:gd name="connsiteX0" fmla="*/ 999789 w 2442999"/>
              <a:gd name="connsiteY0" fmla="*/ 0 h 6455884"/>
              <a:gd name="connsiteX1" fmla="*/ 8271 w 2442999"/>
              <a:gd name="connsiteY1" fmla="*/ 2599981 h 6455884"/>
              <a:gd name="connsiteX2" fmla="*/ 1131991 w 2442999"/>
              <a:gd name="connsiteY2" fmla="*/ 5431315 h 6455884"/>
              <a:gd name="connsiteX3" fmla="*/ 2442999 w 2442999"/>
              <a:gd name="connsiteY3" fmla="*/ 6455884 h 6455884"/>
              <a:gd name="connsiteX0" fmla="*/ 999789 w 2442999"/>
              <a:gd name="connsiteY0" fmla="*/ 0 h 6455884"/>
              <a:gd name="connsiteX1" fmla="*/ 8271 w 2442999"/>
              <a:gd name="connsiteY1" fmla="*/ 2599981 h 6455884"/>
              <a:gd name="connsiteX2" fmla="*/ 1131991 w 2442999"/>
              <a:gd name="connsiteY2" fmla="*/ 5431315 h 6455884"/>
              <a:gd name="connsiteX3" fmla="*/ 2442999 w 2442999"/>
              <a:gd name="connsiteY3" fmla="*/ 6455884 h 6455884"/>
              <a:gd name="connsiteX0" fmla="*/ 967054 w 2410264"/>
              <a:gd name="connsiteY0" fmla="*/ 0 h 6455884"/>
              <a:gd name="connsiteX1" fmla="*/ 8587 w 2410264"/>
              <a:gd name="connsiteY1" fmla="*/ 3205908 h 6455884"/>
              <a:gd name="connsiteX2" fmla="*/ 1099256 w 2410264"/>
              <a:gd name="connsiteY2" fmla="*/ 5431315 h 6455884"/>
              <a:gd name="connsiteX3" fmla="*/ 2410264 w 2410264"/>
              <a:gd name="connsiteY3" fmla="*/ 6455884 h 6455884"/>
              <a:gd name="connsiteX0" fmla="*/ 963443 w 2406653"/>
              <a:gd name="connsiteY0" fmla="*/ 0 h 6455884"/>
              <a:gd name="connsiteX1" fmla="*/ 4976 w 2406653"/>
              <a:gd name="connsiteY1" fmla="*/ 3205908 h 6455884"/>
              <a:gd name="connsiteX2" fmla="*/ 1095645 w 2406653"/>
              <a:gd name="connsiteY2" fmla="*/ 5431315 h 6455884"/>
              <a:gd name="connsiteX3" fmla="*/ 2406653 w 2406653"/>
              <a:gd name="connsiteY3" fmla="*/ 6455884 h 6455884"/>
              <a:gd name="connsiteX0" fmla="*/ 973008 w 2416218"/>
              <a:gd name="connsiteY0" fmla="*/ 0 h 6455884"/>
              <a:gd name="connsiteX1" fmla="*/ 14541 w 2416218"/>
              <a:gd name="connsiteY1" fmla="*/ 3205908 h 6455884"/>
              <a:gd name="connsiteX2" fmla="*/ 1589953 w 2416218"/>
              <a:gd name="connsiteY2" fmla="*/ 5849956 h 6455884"/>
              <a:gd name="connsiteX3" fmla="*/ 2416218 w 2416218"/>
              <a:gd name="connsiteY3" fmla="*/ 6455884 h 6455884"/>
              <a:gd name="connsiteX0" fmla="*/ 973008 w 2416218"/>
              <a:gd name="connsiteY0" fmla="*/ 0 h 6455884"/>
              <a:gd name="connsiteX1" fmla="*/ 14541 w 2416218"/>
              <a:gd name="connsiteY1" fmla="*/ 3205908 h 6455884"/>
              <a:gd name="connsiteX2" fmla="*/ 1589953 w 2416218"/>
              <a:gd name="connsiteY2" fmla="*/ 5849956 h 6455884"/>
              <a:gd name="connsiteX3" fmla="*/ 2416218 w 2416218"/>
              <a:gd name="connsiteY3" fmla="*/ 6455884 h 6455884"/>
              <a:gd name="connsiteX0" fmla="*/ 973008 w 2416218"/>
              <a:gd name="connsiteY0" fmla="*/ 0 h 6455884"/>
              <a:gd name="connsiteX1" fmla="*/ 14541 w 2416218"/>
              <a:gd name="connsiteY1" fmla="*/ 3205908 h 6455884"/>
              <a:gd name="connsiteX2" fmla="*/ 1589953 w 2416218"/>
              <a:gd name="connsiteY2" fmla="*/ 5849956 h 6455884"/>
              <a:gd name="connsiteX3" fmla="*/ 2416218 w 2416218"/>
              <a:gd name="connsiteY3" fmla="*/ 6455884 h 6455884"/>
              <a:gd name="connsiteX0" fmla="*/ 973008 w 2416218"/>
              <a:gd name="connsiteY0" fmla="*/ 0 h 6455884"/>
              <a:gd name="connsiteX1" fmla="*/ 14541 w 2416218"/>
              <a:gd name="connsiteY1" fmla="*/ 3205908 h 6455884"/>
              <a:gd name="connsiteX2" fmla="*/ 1589953 w 2416218"/>
              <a:gd name="connsiteY2" fmla="*/ 5849956 h 6455884"/>
              <a:gd name="connsiteX3" fmla="*/ 2416218 w 2416218"/>
              <a:gd name="connsiteY3" fmla="*/ 6455884 h 6455884"/>
              <a:gd name="connsiteX0" fmla="*/ 958589 w 2401799"/>
              <a:gd name="connsiteY0" fmla="*/ 0 h 6455884"/>
              <a:gd name="connsiteX1" fmla="*/ 122 w 2401799"/>
              <a:gd name="connsiteY1" fmla="*/ 3205908 h 6455884"/>
              <a:gd name="connsiteX2" fmla="*/ 903505 w 2401799"/>
              <a:gd name="connsiteY2" fmla="*/ 5188944 h 6455884"/>
              <a:gd name="connsiteX3" fmla="*/ 2401799 w 2401799"/>
              <a:gd name="connsiteY3" fmla="*/ 6455884 h 6455884"/>
              <a:gd name="connsiteX0" fmla="*/ 936560 w 2379770"/>
              <a:gd name="connsiteY0" fmla="*/ 0 h 6455884"/>
              <a:gd name="connsiteX1" fmla="*/ 127 w 2379770"/>
              <a:gd name="connsiteY1" fmla="*/ 2434727 h 6455884"/>
              <a:gd name="connsiteX2" fmla="*/ 881476 w 2379770"/>
              <a:gd name="connsiteY2" fmla="*/ 5188944 h 6455884"/>
              <a:gd name="connsiteX3" fmla="*/ 2379770 w 2379770"/>
              <a:gd name="connsiteY3" fmla="*/ 6455884 h 6455884"/>
              <a:gd name="connsiteX0" fmla="*/ 956824 w 2400034"/>
              <a:gd name="connsiteY0" fmla="*/ 0 h 6455884"/>
              <a:gd name="connsiteX1" fmla="*/ 20391 w 2400034"/>
              <a:gd name="connsiteY1" fmla="*/ 2434727 h 6455884"/>
              <a:gd name="connsiteX2" fmla="*/ 901740 w 2400034"/>
              <a:gd name="connsiteY2" fmla="*/ 5188944 h 6455884"/>
              <a:gd name="connsiteX3" fmla="*/ 2400034 w 2400034"/>
              <a:gd name="connsiteY3" fmla="*/ 6455884 h 6455884"/>
              <a:gd name="connsiteX0" fmla="*/ 989148 w 2432358"/>
              <a:gd name="connsiteY0" fmla="*/ 0 h 6455884"/>
              <a:gd name="connsiteX1" fmla="*/ 19665 w 2432358"/>
              <a:gd name="connsiteY1" fmla="*/ 2401676 h 6455884"/>
              <a:gd name="connsiteX2" fmla="*/ 934064 w 2432358"/>
              <a:gd name="connsiteY2" fmla="*/ 5188944 h 6455884"/>
              <a:gd name="connsiteX3" fmla="*/ 2432358 w 2432358"/>
              <a:gd name="connsiteY3" fmla="*/ 6455884 h 6455884"/>
              <a:gd name="connsiteX0" fmla="*/ 969603 w 2412813"/>
              <a:gd name="connsiteY0" fmla="*/ 0 h 6455884"/>
              <a:gd name="connsiteX1" fmla="*/ 120 w 2412813"/>
              <a:gd name="connsiteY1" fmla="*/ 2401676 h 6455884"/>
              <a:gd name="connsiteX2" fmla="*/ 914519 w 2412813"/>
              <a:gd name="connsiteY2" fmla="*/ 5188944 h 6455884"/>
              <a:gd name="connsiteX3" fmla="*/ 2412813 w 2412813"/>
              <a:gd name="connsiteY3" fmla="*/ 6455884 h 6455884"/>
              <a:gd name="connsiteX0" fmla="*/ 969603 w 2412813"/>
              <a:gd name="connsiteY0" fmla="*/ 0 h 6455884"/>
              <a:gd name="connsiteX1" fmla="*/ 120 w 2412813"/>
              <a:gd name="connsiteY1" fmla="*/ 2401676 h 6455884"/>
              <a:gd name="connsiteX2" fmla="*/ 914519 w 2412813"/>
              <a:gd name="connsiteY2" fmla="*/ 5188944 h 6455884"/>
              <a:gd name="connsiteX3" fmla="*/ 2412813 w 2412813"/>
              <a:gd name="connsiteY3" fmla="*/ 6455884 h 6455884"/>
              <a:gd name="connsiteX0" fmla="*/ 969812 w 2413022"/>
              <a:gd name="connsiteY0" fmla="*/ 0 h 6455884"/>
              <a:gd name="connsiteX1" fmla="*/ 329 w 2413022"/>
              <a:gd name="connsiteY1" fmla="*/ 2401676 h 6455884"/>
              <a:gd name="connsiteX2" fmla="*/ 914728 w 2413022"/>
              <a:gd name="connsiteY2" fmla="*/ 5188944 h 6455884"/>
              <a:gd name="connsiteX3" fmla="*/ 2413022 w 2413022"/>
              <a:gd name="connsiteY3" fmla="*/ 6455884 h 6455884"/>
              <a:gd name="connsiteX0" fmla="*/ 969603 w 2412813"/>
              <a:gd name="connsiteY0" fmla="*/ 0 h 6455884"/>
              <a:gd name="connsiteX1" fmla="*/ 120 w 2412813"/>
              <a:gd name="connsiteY1" fmla="*/ 2401676 h 6455884"/>
              <a:gd name="connsiteX2" fmla="*/ 914519 w 2412813"/>
              <a:gd name="connsiteY2" fmla="*/ 5188944 h 6455884"/>
              <a:gd name="connsiteX3" fmla="*/ 2412813 w 2412813"/>
              <a:gd name="connsiteY3" fmla="*/ 6455884 h 6455884"/>
              <a:gd name="connsiteX0" fmla="*/ 969603 w 2412813"/>
              <a:gd name="connsiteY0" fmla="*/ 0 h 6455884"/>
              <a:gd name="connsiteX1" fmla="*/ 120 w 2412813"/>
              <a:gd name="connsiteY1" fmla="*/ 2401676 h 6455884"/>
              <a:gd name="connsiteX2" fmla="*/ 914519 w 2412813"/>
              <a:gd name="connsiteY2" fmla="*/ 5188944 h 6455884"/>
              <a:gd name="connsiteX3" fmla="*/ 2412813 w 2412813"/>
              <a:gd name="connsiteY3" fmla="*/ 6455884 h 6455884"/>
              <a:gd name="connsiteX0" fmla="*/ 969661 w 2412871"/>
              <a:gd name="connsiteY0" fmla="*/ 0 h 6455884"/>
              <a:gd name="connsiteX1" fmla="*/ 178 w 2412871"/>
              <a:gd name="connsiteY1" fmla="*/ 2401676 h 6455884"/>
              <a:gd name="connsiteX2" fmla="*/ 914577 w 2412871"/>
              <a:gd name="connsiteY2" fmla="*/ 5188944 h 6455884"/>
              <a:gd name="connsiteX3" fmla="*/ 2412871 w 2412871"/>
              <a:gd name="connsiteY3" fmla="*/ 6455884 h 6455884"/>
              <a:gd name="connsiteX0" fmla="*/ 969510 w 2412720"/>
              <a:gd name="connsiteY0" fmla="*/ 0 h 6455884"/>
              <a:gd name="connsiteX1" fmla="*/ 27 w 2412720"/>
              <a:gd name="connsiteY1" fmla="*/ 2401676 h 6455884"/>
              <a:gd name="connsiteX2" fmla="*/ 947476 w 2412720"/>
              <a:gd name="connsiteY2" fmla="*/ 5255045 h 6455884"/>
              <a:gd name="connsiteX3" fmla="*/ 2412720 w 2412720"/>
              <a:gd name="connsiteY3" fmla="*/ 6455884 h 6455884"/>
              <a:gd name="connsiteX0" fmla="*/ 969745 w 2412955"/>
              <a:gd name="connsiteY0" fmla="*/ 0 h 6455884"/>
              <a:gd name="connsiteX1" fmla="*/ 262 w 2412955"/>
              <a:gd name="connsiteY1" fmla="*/ 2401676 h 6455884"/>
              <a:gd name="connsiteX2" fmla="*/ 903644 w 2412955"/>
              <a:gd name="connsiteY2" fmla="*/ 5177927 h 6455884"/>
              <a:gd name="connsiteX3" fmla="*/ 2412955 w 2412955"/>
              <a:gd name="connsiteY3" fmla="*/ 6455884 h 6455884"/>
              <a:gd name="connsiteX0" fmla="*/ 971590 w 2414800"/>
              <a:gd name="connsiteY0" fmla="*/ 0 h 6455884"/>
              <a:gd name="connsiteX1" fmla="*/ 2107 w 2414800"/>
              <a:gd name="connsiteY1" fmla="*/ 2401676 h 6455884"/>
              <a:gd name="connsiteX2" fmla="*/ 905489 w 2414800"/>
              <a:gd name="connsiteY2" fmla="*/ 5177927 h 6455884"/>
              <a:gd name="connsiteX3" fmla="*/ 2414800 w 2414800"/>
              <a:gd name="connsiteY3" fmla="*/ 6455884 h 6455884"/>
              <a:gd name="connsiteX0" fmla="*/ 970945 w 2414155"/>
              <a:gd name="connsiteY0" fmla="*/ 0 h 6455884"/>
              <a:gd name="connsiteX1" fmla="*/ 1462 w 2414155"/>
              <a:gd name="connsiteY1" fmla="*/ 2511845 h 6455884"/>
              <a:gd name="connsiteX2" fmla="*/ 904844 w 2414155"/>
              <a:gd name="connsiteY2" fmla="*/ 5177927 h 6455884"/>
              <a:gd name="connsiteX3" fmla="*/ 2414155 w 2414155"/>
              <a:gd name="connsiteY3" fmla="*/ 6455884 h 6455884"/>
              <a:gd name="connsiteX0" fmla="*/ 970157 w 2413367"/>
              <a:gd name="connsiteY0" fmla="*/ 0 h 6455884"/>
              <a:gd name="connsiteX1" fmla="*/ 674 w 2413367"/>
              <a:gd name="connsiteY1" fmla="*/ 2511845 h 6455884"/>
              <a:gd name="connsiteX2" fmla="*/ 904056 w 2413367"/>
              <a:gd name="connsiteY2" fmla="*/ 5177927 h 6455884"/>
              <a:gd name="connsiteX3" fmla="*/ 2413367 w 2413367"/>
              <a:gd name="connsiteY3" fmla="*/ 6455884 h 6455884"/>
              <a:gd name="connsiteX0" fmla="*/ 976467 w 2419677"/>
              <a:gd name="connsiteY0" fmla="*/ 0 h 6455884"/>
              <a:gd name="connsiteX1" fmla="*/ 6984 w 2419677"/>
              <a:gd name="connsiteY1" fmla="*/ 2511845 h 6455884"/>
              <a:gd name="connsiteX2" fmla="*/ 910366 w 2419677"/>
              <a:gd name="connsiteY2" fmla="*/ 5177927 h 6455884"/>
              <a:gd name="connsiteX3" fmla="*/ 2419677 w 2419677"/>
              <a:gd name="connsiteY3" fmla="*/ 6455884 h 6455884"/>
              <a:gd name="connsiteX0" fmla="*/ 977382 w 2420592"/>
              <a:gd name="connsiteY0" fmla="*/ 0 h 6455884"/>
              <a:gd name="connsiteX1" fmla="*/ 7899 w 2420592"/>
              <a:gd name="connsiteY1" fmla="*/ 2511845 h 6455884"/>
              <a:gd name="connsiteX2" fmla="*/ 911281 w 2420592"/>
              <a:gd name="connsiteY2" fmla="*/ 5177927 h 6455884"/>
              <a:gd name="connsiteX3" fmla="*/ 2420592 w 2420592"/>
              <a:gd name="connsiteY3" fmla="*/ 6455884 h 6455884"/>
              <a:gd name="connsiteX0" fmla="*/ 977687 w 2420897"/>
              <a:gd name="connsiteY0" fmla="*/ 0 h 6455884"/>
              <a:gd name="connsiteX1" fmla="*/ 8204 w 2420897"/>
              <a:gd name="connsiteY1" fmla="*/ 2511845 h 6455884"/>
              <a:gd name="connsiteX2" fmla="*/ 911586 w 2420897"/>
              <a:gd name="connsiteY2" fmla="*/ 5177927 h 6455884"/>
              <a:gd name="connsiteX3" fmla="*/ 2420897 w 2420897"/>
              <a:gd name="connsiteY3" fmla="*/ 6455884 h 645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97" h="6455884">
                <a:moveTo>
                  <a:pt x="977687" y="0"/>
                </a:moveTo>
                <a:cubicBezTo>
                  <a:pt x="448877" y="745475"/>
                  <a:pt x="85323" y="1296317"/>
                  <a:pt x="8204" y="2511845"/>
                </a:cubicBezTo>
                <a:cubicBezTo>
                  <a:pt x="-68915" y="3727373"/>
                  <a:pt x="410319" y="4542620"/>
                  <a:pt x="911586" y="5177927"/>
                </a:cubicBezTo>
                <a:cubicBezTo>
                  <a:pt x="1412853" y="5813234"/>
                  <a:pt x="2035306" y="6242891"/>
                  <a:pt x="2420897" y="6455884"/>
                </a:cubicBezTo>
              </a:path>
            </a:pathLst>
          </a:custGeom>
          <a:noFill/>
          <a:ln w="508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2DA7EB-2D55-023A-377A-458A852AC326}"/>
              </a:ext>
            </a:extLst>
          </p:cNvPr>
          <p:cNvSpPr/>
          <p:nvPr userDrawn="1"/>
        </p:nvSpPr>
        <p:spPr>
          <a:xfrm>
            <a:off x="0" y="6362242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65F34F6-649F-5A0A-B48B-E1C7E37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6650" y="6364445"/>
            <a:ext cx="632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DB9E5391-B4A0-459C-8A74-455912222E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0E0A756-9080-D0B3-54EA-058B69D20AF1}"/>
              </a:ext>
            </a:extLst>
          </p:cNvPr>
          <p:cNvSpPr txBox="1">
            <a:spLocks/>
          </p:cNvSpPr>
          <p:nvPr userDrawn="1"/>
        </p:nvSpPr>
        <p:spPr>
          <a:xfrm>
            <a:off x="8077200" y="6429609"/>
            <a:ext cx="4114800" cy="2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>
                <a:solidFill>
                  <a:schemeClr val="accent3">
                    <a:lumMod val="50000"/>
                  </a:schemeClr>
                </a:solidFill>
              </a:rPr>
              <a:t>Simone Collins Landscape Architecture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61301C-C4CA-0E9A-CFB9-E319999AF350}"/>
              </a:ext>
            </a:extLst>
          </p:cNvPr>
          <p:cNvSpPr txBox="1">
            <a:spLocks/>
          </p:cNvSpPr>
          <p:nvPr userDrawn="1"/>
        </p:nvSpPr>
        <p:spPr>
          <a:xfrm>
            <a:off x="165274" y="6424544"/>
            <a:ext cx="4644232" cy="28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cap="small" dirty="0">
                <a:solidFill>
                  <a:schemeClr val="accent3">
                    <a:lumMod val="50000"/>
                  </a:schemeClr>
                </a:solidFill>
              </a:rPr>
              <a:t>Board of Commissioner Meeting </a:t>
            </a:r>
            <a:r>
              <a:rPr lang="en-US" sz="1600" kern="1200" cap="small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| 04.10.2023</a:t>
            </a:r>
          </a:p>
        </p:txBody>
      </p:sp>
    </p:spTree>
    <p:extLst>
      <p:ext uri="{BB962C8B-B14F-4D97-AF65-F5344CB8AC3E}">
        <p14:creationId xmlns:p14="http://schemas.microsoft.com/office/powerpoint/2010/main" val="186535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415AA-D3A4-454D-AAD6-9AA9A004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4F8FE-6449-44D0-9954-780C58845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E9637-920B-4EB5-91AD-945C3873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BB21F-8EC0-4E59-8EA2-5D3D39F10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5E893D-0987-D822-0148-860E6757D93C}"/>
              </a:ext>
            </a:extLst>
          </p:cNvPr>
          <p:cNvCxnSpPr>
            <a:cxnSpLocks/>
          </p:cNvCxnSpPr>
          <p:nvPr userDrawn="1"/>
        </p:nvCxnSpPr>
        <p:spPr>
          <a:xfrm>
            <a:off x="249382" y="855023"/>
            <a:ext cx="6923314" cy="0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10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B054-EBB7-4BCC-87EE-DFB0A407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9D089-E553-4E4A-B7F5-9BF989B9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FF136C-9F1C-36F9-638B-781588CE36A4}"/>
              </a:ext>
            </a:extLst>
          </p:cNvPr>
          <p:cNvCxnSpPr>
            <a:cxnSpLocks/>
          </p:cNvCxnSpPr>
          <p:nvPr userDrawn="1"/>
        </p:nvCxnSpPr>
        <p:spPr>
          <a:xfrm>
            <a:off x="249382" y="855023"/>
            <a:ext cx="6923314" cy="0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95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9D089-E553-4E4A-B7F5-9BF989B9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9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FCFE692-7486-E306-02D4-C5498719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650" y="6364445"/>
            <a:ext cx="632926" cy="365125"/>
          </a:xfrm>
        </p:spPr>
        <p:txBody>
          <a:bodyPr/>
          <a:lstStyle/>
          <a:p>
            <a:fld id="{DB9E5391-B4A0-459C-8A74-455912222E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5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03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94F8AA-1D2C-57D4-647C-571307847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" t="41797" r="1430" b="15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37CF1-52FA-F64E-F664-060A92EF5863}"/>
              </a:ext>
            </a:extLst>
          </p:cNvPr>
          <p:cNvSpPr/>
          <p:nvPr userDrawn="1"/>
        </p:nvSpPr>
        <p:spPr>
          <a:xfrm>
            <a:off x="0" y="0"/>
            <a:ext cx="12192000" cy="6887746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  <a:lumMod val="75000"/>
                </a:schemeClr>
              </a:gs>
              <a:gs pos="39000">
                <a:schemeClr val="accent1">
                  <a:alpha val="70000"/>
                  <a:lumMod val="50000"/>
                </a:schemeClr>
              </a:gs>
              <a:gs pos="77000">
                <a:schemeClr val="accent1">
                  <a:alpha val="90000"/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spc="0" dirty="0">
          <a:solidFill>
            <a:schemeClr val="tx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dobe Caslon Pro" panose="0205050205050A020403" pitchFamily="18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94F8AA-1D2C-57D4-647C-571307847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" t="41797" r="1430" b="15395"/>
          <a:stretch/>
        </p:blipFill>
        <p:spPr>
          <a:xfrm>
            <a:off x="0" y="0"/>
            <a:ext cx="12189576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37CF1-52FA-F64E-F664-060A92EF5863}"/>
              </a:ext>
            </a:extLst>
          </p:cNvPr>
          <p:cNvSpPr/>
          <p:nvPr userDrawn="1"/>
        </p:nvSpPr>
        <p:spPr>
          <a:xfrm>
            <a:off x="0" y="0"/>
            <a:ext cx="12189576" cy="68580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  <a:lumMod val="75000"/>
                </a:schemeClr>
              </a:gs>
              <a:gs pos="39000">
                <a:schemeClr val="accent1">
                  <a:alpha val="70000"/>
                  <a:lumMod val="50000"/>
                </a:schemeClr>
              </a:gs>
              <a:gs pos="77000">
                <a:schemeClr val="accent1">
                  <a:alpha val="90000"/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9E6CF4-DD97-48C9-A2F1-6D2661707ED0}"/>
              </a:ext>
            </a:extLst>
          </p:cNvPr>
          <p:cNvSpPr/>
          <p:nvPr userDrawn="1"/>
        </p:nvSpPr>
        <p:spPr>
          <a:xfrm>
            <a:off x="0" y="6362242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1D8C28-D0CC-4D0F-B8A8-BA648E9D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530"/>
            <a:ext cx="10515600" cy="1081073"/>
          </a:xfrm>
          <a:prstGeom prst="rect">
            <a:avLst/>
          </a:prstGeom>
        </p:spPr>
        <p:txBody>
          <a:bodyPr vert="horz" lIns="27432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3D45B-39A7-4EF0-BC25-CB83E1CB1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45" y="1366638"/>
            <a:ext cx="6124331" cy="4594709"/>
          </a:xfrm>
          <a:prstGeom prst="rect">
            <a:avLst/>
          </a:prstGeom>
        </p:spPr>
        <p:txBody>
          <a:bodyPr vert="horz" lIns="27432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77F1A-35CA-4250-AF9A-9A006943C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6650" y="6364445"/>
            <a:ext cx="632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DB9E5391-B4A0-459C-8A74-455912222E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9A4D24F-83C6-42E1-977A-21064D7807E4}"/>
              </a:ext>
            </a:extLst>
          </p:cNvPr>
          <p:cNvSpPr txBox="1">
            <a:spLocks/>
          </p:cNvSpPr>
          <p:nvPr userDrawn="1"/>
        </p:nvSpPr>
        <p:spPr>
          <a:xfrm>
            <a:off x="8077200" y="6429609"/>
            <a:ext cx="4114800" cy="2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>
                <a:solidFill>
                  <a:schemeClr val="accent3">
                    <a:lumMod val="50000"/>
                  </a:schemeClr>
                </a:solidFill>
              </a:rPr>
              <a:t>Simone Collins Landscape Architecture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29991-3AFE-93E5-C375-387394B8E06F}"/>
              </a:ext>
            </a:extLst>
          </p:cNvPr>
          <p:cNvSpPr txBox="1">
            <a:spLocks/>
          </p:cNvSpPr>
          <p:nvPr userDrawn="1"/>
        </p:nvSpPr>
        <p:spPr>
          <a:xfrm>
            <a:off x="165274" y="6424544"/>
            <a:ext cx="4644232" cy="28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cap="small" dirty="0">
                <a:solidFill>
                  <a:schemeClr val="accent3">
                    <a:lumMod val="50000"/>
                  </a:schemeClr>
                </a:solidFill>
              </a:rPr>
              <a:t>Board of Commissioner Meeting </a:t>
            </a:r>
            <a:r>
              <a:rPr lang="en-US" sz="1600" kern="1200" cap="small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| 04.10.2023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34E19A-28C4-442A-6DE6-970F18EF90A4}"/>
              </a:ext>
            </a:extLst>
          </p:cNvPr>
          <p:cNvSpPr txBox="1">
            <a:spLocks/>
          </p:cNvSpPr>
          <p:nvPr userDrawn="1"/>
        </p:nvSpPr>
        <p:spPr>
          <a:xfrm>
            <a:off x="2966668" y="6433534"/>
            <a:ext cx="1654194" cy="2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4" r:id="rId4"/>
    <p:sldLayoutId id="2147483660" r:id="rId5"/>
    <p:sldLayoutId id="214748366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spc="0" dirty="0">
          <a:solidFill>
            <a:schemeClr val="tx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dobe Caslon Pro" panose="0205050205050A020403" pitchFamily="18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60BA76-D4EE-A8AA-6DAB-3FE472089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41797" r="1430" b="15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B9D45-1C65-B7F7-29B9-3905EB3FCD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  <a:lumMod val="75000"/>
                </a:schemeClr>
              </a:gs>
              <a:gs pos="39000">
                <a:schemeClr val="accent2">
                  <a:alpha val="70000"/>
                  <a:lumMod val="75000"/>
                </a:schemeClr>
              </a:gs>
              <a:gs pos="77000">
                <a:schemeClr val="accent1">
                  <a:alpha val="90000"/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BC6AB5F2-6E05-A254-1A60-99777292F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78"/>
          <a:stretch/>
        </p:blipFill>
        <p:spPr>
          <a:xfrm>
            <a:off x="0" y="180976"/>
            <a:ext cx="12192000" cy="304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50A3F2-E3CC-B2EA-057F-AE7738ACDFCD}"/>
              </a:ext>
            </a:extLst>
          </p:cNvPr>
          <p:cNvSpPr txBox="1"/>
          <p:nvPr userDrawn="1"/>
        </p:nvSpPr>
        <p:spPr>
          <a:xfrm>
            <a:off x="0" y="43913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chemeClr val="tx2">
                    <a:lumMod val="20000"/>
                    <a:lumOff val="80000"/>
                  </a:schemeClr>
                </a:solidFill>
                <a:latin typeface="Adobe Caslon Pro" panose="0205050205050A020403" pitchFamily="18" charset="0"/>
              </a:rPr>
              <a:t>Haverford Township</a:t>
            </a:r>
          </a:p>
        </p:txBody>
      </p:sp>
    </p:spTree>
    <p:extLst>
      <p:ext uri="{BB962C8B-B14F-4D97-AF65-F5344CB8AC3E}">
        <p14:creationId xmlns:p14="http://schemas.microsoft.com/office/powerpoint/2010/main" val="397954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32C5B-F5CD-49C4-257E-401C46CCC08A}"/>
              </a:ext>
            </a:extLst>
          </p:cNvPr>
          <p:cNvSpPr txBox="1"/>
          <p:nvPr/>
        </p:nvSpPr>
        <p:spPr>
          <a:xfrm>
            <a:off x="2424" y="5184190"/>
            <a:ext cx="1218957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Sans"/>
              </a:rPr>
              <a:t>Board of Commissioners Meeting | Draft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04FAD-51BB-87CA-C140-BAC2B4A9113C}"/>
              </a:ext>
            </a:extLst>
          </p:cNvPr>
          <p:cNvSpPr txBox="1"/>
          <p:nvPr/>
        </p:nvSpPr>
        <p:spPr>
          <a:xfrm>
            <a:off x="-130629" y="12843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tx2">
                    <a:lumMod val="20000"/>
                    <a:lumOff val="80000"/>
                  </a:schemeClr>
                </a:solidFill>
                <a:latin typeface="Adobe Caslon Pro" panose="0205050205050A020403" pitchFamily="18" charset="0"/>
              </a:rPr>
              <a:t>April 10, 2023</a:t>
            </a:r>
          </a:p>
        </p:txBody>
      </p:sp>
    </p:spTree>
    <p:extLst>
      <p:ext uri="{BB962C8B-B14F-4D97-AF65-F5344CB8AC3E}">
        <p14:creationId xmlns:p14="http://schemas.microsoft.com/office/powerpoint/2010/main" val="112331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8ADAAE6-4788-DB77-10FF-2A1BBAF596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r="16010"/>
          <a:stretch/>
        </p:blipFill>
        <p:spPr>
          <a:xfrm>
            <a:off x="6376987" y="-67725"/>
            <a:ext cx="5826910" cy="642866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C764E7-E7AD-5CE9-6F65-7E6535A9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BA8DE-804B-4929-BCFB-86D3D2A9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274320" tIns="45720" rIns="91440" bIns="45720" rtlCol="0" anchor="t"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Township zoning officer determined that additional parking is required for a new park.  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Goals for parking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Develop a concept that provides space for both the neighborhood and park users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Maximize Park green space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Minimize pedestrian / vehicular conflicts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Provide adequate parking while minimizing additional pavement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A8EFE-670C-7AE2-6534-0BA1119BA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5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D5E766-0695-E457-9ACA-AE7F4640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Plan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A304ED-E7C6-5A3D-0EBF-BDF4F7433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Brookline Park Master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70A61-D065-18DC-8EAB-8E1BA750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9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6987670-C918-81B0-8774-91948CE75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r="384"/>
          <a:stretch/>
        </p:blipFill>
        <p:spPr>
          <a:xfrm>
            <a:off x="-2424" y="-5829"/>
            <a:ext cx="12499224" cy="69007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88D02-EAB3-5347-924F-DF1B722D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650" y="6364445"/>
            <a:ext cx="632926" cy="365125"/>
          </a:xfrm>
          <a:prstGeom prst="rect">
            <a:avLst/>
          </a:prstGeom>
        </p:spPr>
        <p:txBody>
          <a:bodyPr/>
          <a:lstStyle/>
          <a:p>
            <a:fld id="{DB9E5391-B4A0-459C-8A74-455912222E3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4CBEE2-A3DD-A5FE-3EC0-8CE2214738AE}"/>
              </a:ext>
            </a:extLst>
          </p:cNvPr>
          <p:cNvSpPr/>
          <p:nvPr/>
        </p:nvSpPr>
        <p:spPr>
          <a:xfrm>
            <a:off x="8585735" y="1474851"/>
            <a:ext cx="3466281" cy="35399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4CC74-5E71-A34F-8ADD-19EC742FEBBB}"/>
              </a:ext>
            </a:extLst>
          </p:cNvPr>
          <p:cNvSpPr txBox="1"/>
          <p:nvPr/>
        </p:nvSpPr>
        <p:spPr>
          <a:xfrm>
            <a:off x="8890874" y="1548435"/>
            <a:ext cx="279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Major Area Key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FC98E-1B5B-F221-D797-DCD305531B77}"/>
              </a:ext>
            </a:extLst>
          </p:cNvPr>
          <p:cNvSpPr txBox="1"/>
          <p:nvPr/>
        </p:nvSpPr>
        <p:spPr>
          <a:xfrm>
            <a:off x="9281018" y="2072075"/>
            <a:ext cx="27962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Earlington Road Streetscape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Park Porch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Central Gathering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Eastern Play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Parking (83 Total)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4">
                  <a:lumMod val="20000"/>
                  <a:lumOff val="80000"/>
                </a:schemeClr>
              </a:solidFill>
              <a:latin typeface="Lucida Sans" panose="020B0602030504020204" pitchFamily="34" charset="0"/>
            </a:endParaRPr>
          </a:p>
          <a:p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945B36-2E57-5EFE-123D-15ABD7FE74AA}"/>
              </a:ext>
            </a:extLst>
          </p:cNvPr>
          <p:cNvSpPr/>
          <p:nvPr/>
        </p:nvSpPr>
        <p:spPr>
          <a:xfrm>
            <a:off x="9001115" y="215209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568C95-91A7-8C75-659E-B62730E1EC63}"/>
              </a:ext>
            </a:extLst>
          </p:cNvPr>
          <p:cNvSpPr/>
          <p:nvPr/>
        </p:nvSpPr>
        <p:spPr>
          <a:xfrm>
            <a:off x="9001115" y="285730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61AEDC-24CB-587A-10C5-FF3ADE9615F6}"/>
              </a:ext>
            </a:extLst>
          </p:cNvPr>
          <p:cNvSpPr/>
          <p:nvPr/>
        </p:nvSpPr>
        <p:spPr>
          <a:xfrm>
            <a:off x="9001115" y="333390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740F60-FFFF-F545-25B7-7450E07F9411}"/>
              </a:ext>
            </a:extLst>
          </p:cNvPr>
          <p:cNvSpPr/>
          <p:nvPr/>
        </p:nvSpPr>
        <p:spPr>
          <a:xfrm>
            <a:off x="9001115" y="386598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F8F6CD-0224-D3E2-D369-0C5F4255B2F7}"/>
              </a:ext>
            </a:extLst>
          </p:cNvPr>
          <p:cNvSpPr/>
          <p:nvPr/>
        </p:nvSpPr>
        <p:spPr>
          <a:xfrm>
            <a:off x="962417" y="2912954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26F359-E847-EED9-92BA-3C4DF12F7C0A}"/>
              </a:ext>
            </a:extLst>
          </p:cNvPr>
          <p:cNvSpPr/>
          <p:nvPr/>
        </p:nvSpPr>
        <p:spPr>
          <a:xfrm>
            <a:off x="2088573" y="333413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C1B37A-E00E-1F4C-25C9-40FE501A4DAB}"/>
              </a:ext>
            </a:extLst>
          </p:cNvPr>
          <p:cNvSpPr/>
          <p:nvPr/>
        </p:nvSpPr>
        <p:spPr>
          <a:xfrm>
            <a:off x="3653079" y="391228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6A7AFA-BDB0-27AA-6E03-E67602D1406E}"/>
              </a:ext>
            </a:extLst>
          </p:cNvPr>
          <p:cNvSpPr/>
          <p:nvPr/>
        </p:nvSpPr>
        <p:spPr>
          <a:xfrm>
            <a:off x="5809248" y="402658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9E0A96C-491E-3B70-095F-D220844E5096}"/>
              </a:ext>
            </a:extLst>
          </p:cNvPr>
          <p:cNvSpPr/>
          <p:nvPr/>
        </p:nvSpPr>
        <p:spPr>
          <a:xfrm>
            <a:off x="8890874" y="4344304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#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D1E47C-FA2C-5A6C-3A8D-4818A1C5A443}"/>
              </a:ext>
            </a:extLst>
          </p:cNvPr>
          <p:cNvSpPr/>
          <p:nvPr/>
        </p:nvSpPr>
        <p:spPr>
          <a:xfrm>
            <a:off x="2317173" y="1058750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AFF01B2-40AD-398E-EC9D-DDE03285E812}"/>
              </a:ext>
            </a:extLst>
          </p:cNvPr>
          <p:cNvSpPr/>
          <p:nvPr/>
        </p:nvSpPr>
        <p:spPr>
          <a:xfrm>
            <a:off x="4161460" y="1058750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11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835BF9-1C33-1284-D372-229E4DEA29D1}"/>
              </a:ext>
            </a:extLst>
          </p:cNvPr>
          <p:cNvSpPr/>
          <p:nvPr/>
        </p:nvSpPr>
        <p:spPr>
          <a:xfrm>
            <a:off x="5910575" y="1058750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EBA908-F31E-5BC7-C496-A88046EC6F61}"/>
              </a:ext>
            </a:extLst>
          </p:cNvPr>
          <p:cNvSpPr/>
          <p:nvPr/>
        </p:nvSpPr>
        <p:spPr>
          <a:xfrm>
            <a:off x="1806246" y="5975687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8D2B6A-9A6D-8B21-4EA6-2620E010D1C1}"/>
              </a:ext>
            </a:extLst>
          </p:cNvPr>
          <p:cNvSpPr/>
          <p:nvPr/>
        </p:nvSpPr>
        <p:spPr>
          <a:xfrm>
            <a:off x="3236261" y="5975687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7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3827B1E-2083-AEEA-3904-7755A43B549A}"/>
              </a:ext>
            </a:extLst>
          </p:cNvPr>
          <p:cNvSpPr/>
          <p:nvPr/>
        </p:nvSpPr>
        <p:spPr>
          <a:xfrm>
            <a:off x="5305878" y="5975687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9ACE0C7-B22D-4B64-4141-507DDFC69065}"/>
              </a:ext>
            </a:extLst>
          </p:cNvPr>
          <p:cNvSpPr/>
          <p:nvPr/>
        </p:nvSpPr>
        <p:spPr>
          <a:xfrm>
            <a:off x="6857380" y="5975687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5AB9B4-B8FE-3D13-B16B-67A057D1113B}"/>
              </a:ext>
            </a:extLst>
          </p:cNvPr>
          <p:cNvSpPr/>
          <p:nvPr/>
        </p:nvSpPr>
        <p:spPr>
          <a:xfrm>
            <a:off x="2059325" y="6615270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05371B3-01F1-5E39-0809-49735597F4CD}"/>
              </a:ext>
            </a:extLst>
          </p:cNvPr>
          <p:cNvSpPr/>
          <p:nvPr/>
        </p:nvSpPr>
        <p:spPr>
          <a:xfrm>
            <a:off x="3744642" y="6615270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2854793-82CA-2B9F-D8B1-5500068EDD7E}"/>
              </a:ext>
            </a:extLst>
          </p:cNvPr>
          <p:cNvSpPr/>
          <p:nvPr/>
        </p:nvSpPr>
        <p:spPr>
          <a:xfrm>
            <a:off x="5829439" y="6615270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3AB053B-EF36-7C87-4959-E2DCD1A0FCC2}"/>
              </a:ext>
            </a:extLst>
          </p:cNvPr>
          <p:cNvSpPr/>
          <p:nvPr/>
        </p:nvSpPr>
        <p:spPr>
          <a:xfrm>
            <a:off x="7711911" y="6615270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3EA9CF5-8ECA-64F2-ADF2-2241DE23146E}"/>
              </a:ext>
            </a:extLst>
          </p:cNvPr>
          <p:cNvSpPr/>
          <p:nvPr/>
        </p:nvSpPr>
        <p:spPr>
          <a:xfrm>
            <a:off x="7396380" y="801275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980CB5-5C51-7BA1-DE0E-9CAC30C9CC60}"/>
              </a:ext>
            </a:extLst>
          </p:cNvPr>
          <p:cNvSpPr/>
          <p:nvPr/>
        </p:nvSpPr>
        <p:spPr>
          <a:xfrm>
            <a:off x="1654955" y="255871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A75110E-708D-75CA-924F-226BA6487572}"/>
              </a:ext>
            </a:extLst>
          </p:cNvPr>
          <p:cNvSpPr/>
          <p:nvPr/>
        </p:nvSpPr>
        <p:spPr>
          <a:xfrm>
            <a:off x="5493757" y="255871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9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957025F-71C0-0ABC-3025-53E5117E8549}"/>
              </a:ext>
            </a:extLst>
          </p:cNvPr>
          <p:cNvSpPr/>
          <p:nvPr/>
        </p:nvSpPr>
        <p:spPr>
          <a:xfrm>
            <a:off x="7567845" y="255871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EC4A19B-9516-75E1-360A-8EB0BEAE0805}"/>
              </a:ext>
            </a:extLst>
          </p:cNvPr>
          <p:cNvSpPr/>
          <p:nvPr/>
        </p:nvSpPr>
        <p:spPr>
          <a:xfrm>
            <a:off x="2840866" y="255871"/>
            <a:ext cx="416818" cy="228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7712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6987670-C918-81B0-8774-91948CE75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r="1632"/>
          <a:stretch/>
        </p:blipFill>
        <p:spPr>
          <a:xfrm>
            <a:off x="-1" y="-8569"/>
            <a:ext cx="12189577" cy="6903458"/>
          </a:xfrm>
          <a:prstGeom prst="rect">
            <a:avLst/>
          </a:pr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5E7C563-E325-7EA2-315C-F63AF9EDCA5A}"/>
              </a:ext>
            </a:extLst>
          </p:cNvPr>
          <p:cNvSpPr/>
          <p:nvPr/>
        </p:nvSpPr>
        <p:spPr>
          <a:xfrm>
            <a:off x="-533400" y="-457200"/>
            <a:ext cx="13360400" cy="8166100"/>
          </a:xfrm>
          <a:custGeom>
            <a:avLst/>
            <a:gdLst>
              <a:gd name="connsiteX0" fmla="*/ 1191815 w 13360400"/>
              <a:gd name="connsiteY0" fmla="*/ 478858 h 8166100"/>
              <a:gd name="connsiteX1" fmla="*/ 800101 w 13360400"/>
              <a:gd name="connsiteY1" fmla="*/ 870572 h 8166100"/>
              <a:gd name="connsiteX2" fmla="*/ 800101 w 13360400"/>
              <a:gd name="connsiteY2" fmla="*/ 6968944 h 8166100"/>
              <a:gd name="connsiteX3" fmla="*/ 1191815 w 13360400"/>
              <a:gd name="connsiteY3" fmla="*/ 7360658 h 8166100"/>
              <a:gd name="connsiteX4" fmla="*/ 2758621 w 13360400"/>
              <a:gd name="connsiteY4" fmla="*/ 7360658 h 8166100"/>
              <a:gd name="connsiteX5" fmla="*/ 3150335 w 13360400"/>
              <a:gd name="connsiteY5" fmla="*/ 6968944 h 8166100"/>
              <a:gd name="connsiteX6" fmla="*/ 3150335 w 13360400"/>
              <a:gd name="connsiteY6" fmla="*/ 870572 h 8166100"/>
              <a:gd name="connsiteX7" fmla="*/ 2758621 w 13360400"/>
              <a:gd name="connsiteY7" fmla="*/ 478858 h 8166100"/>
              <a:gd name="connsiteX8" fmla="*/ 0 w 13360400"/>
              <a:gd name="connsiteY8" fmla="*/ 0 h 8166100"/>
              <a:gd name="connsiteX9" fmla="*/ 13360400 w 13360400"/>
              <a:gd name="connsiteY9" fmla="*/ 0 h 8166100"/>
              <a:gd name="connsiteX10" fmla="*/ 13360400 w 13360400"/>
              <a:gd name="connsiteY10" fmla="*/ 8166100 h 8166100"/>
              <a:gd name="connsiteX11" fmla="*/ 0 w 13360400"/>
              <a:gd name="connsiteY11" fmla="*/ 8166100 h 816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360400" h="8166100">
                <a:moveTo>
                  <a:pt x="1191815" y="478858"/>
                </a:moveTo>
                <a:cubicBezTo>
                  <a:pt x="975477" y="478858"/>
                  <a:pt x="800101" y="654234"/>
                  <a:pt x="800101" y="870572"/>
                </a:cubicBezTo>
                <a:lnTo>
                  <a:pt x="800101" y="6968944"/>
                </a:lnTo>
                <a:cubicBezTo>
                  <a:pt x="800101" y="7185282"/>
                  <a:pt x="975477" y="7360658"/>
                  <a:pt x="1191815" y="7360658"/>
                </a:cubicBezTo>
                <a:lnTo>
                  <a:pt x="2758621" y="7360658"/>
                </a:lnTo>
                <a:cubicBezTo>
                  <a:pt x="2974959" y="7360658"/>
                  <a:pt x="3150335" y="7185282"/>
                  <a:pt x="3150335" y="6968944"/>
                </a:cubicBezTo>
                <a:lnTo>
                  <a:pt x="3150335" y="870572"/>
                </a:lnTo>
                <a:cubicBezTo>
                  <a:pt x="3150335" y="654234"/>
                  <a:pt x="2974959" y="478858"/>
                  <a:pt x="2758621" y="478858"/>
                </a:cubicBezTo>
                <a:close/>
                <a:moveTo>
                  <a:pt x="0" y="0"/>
                </a:moveTo>
                <a:lnTo>
                  <a:pt x="13360400" y="0"/>
                </a:lnTo>
                <a:lnTo>
                  <a:pt x="13360400" y="8166100"/>
                </a:lnTo>
                <a:lnTo>
                  <a:pt x="0" y="8166100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D14BA14-A235-21C6-E2E1-88BD006D7F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t="519" r="83970" b="66640"/>
          <a:stretch/>
        </p:blipFill>
        <p:spPr>
          <a:xfrm>
            <a:off x="4135811" y="1732055"/>
            <a:ext cx="4204109" cy="4804063"/>
          </a:xfrm>
          <a:prstGeom prst="rect">
            <a:avLst/>
          </a:prstGeom>
          <a:ln w="34925">
            <a:solidFill>
              <a:schemeClr val="accent1">
                <a:lumMod val="50000"/>
              </a:schemeClr>
            </a:solidFill>
          </a:ln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F706DD79-680D-8C9C-F749-800F76E591CC}"/>
              </a:ext>
            </a:extLst>
          </p:cNvPr>
          <p:cNvSpPr/>
          <p:nvPr/>
        </p:nvSpPr>
        <p:spPr>
          <a:xfrm>
            <a:off x="756042" y="483553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FF69E59-A481-B8D3-FA43-575EB1F7EC3C}"/>
              </a:ext>
            </a:extLst>
          </p:cNvPr>
          <p:cNvSpPr/>
          <p:nvPr/>
        </p:nvSpPr>
        <p:spPr>
          <a:xfrm>
            <a:off x="974143" y="426983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CC42B3B-7F75-C9DA-DEBD-C86806D78522}"/>
              </a:ext>
            </a:extLst>
          </p:cNvPr>
          <p:cNvSpPr/>
          <p:nvPr/>
        </p:nvSpPr>
        <p:spPr>
          <a:xfrm>
            <a:off x="1275401" y="3809023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D2D0933-C544-A96A-6965-B324D064BB4A}"/>
              </a:ext>
            </a:extLst>
          </p:cNvPr>
          <p:cNvSpPr/>
          <p:nvPr/>
        </p:nvSpPr>
        <p:spPr>
          <a:xfrm>
            <a:off x="1112711" y="247386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F5D8610-BA2F-AFC6-9D87-592E9E72A462}"/>
              </a:ext>
            </a:extLst>
          </p:cNvPr>
          <p:cNvSpPr/>
          <p:nvPr/>
        </p:nvSpPr>
        <p:spPr>
          <a:xfrm>
            <a:off x="1410195" y="1665544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4432010-A337-3114-A2FC-E1322D6C4452}"/>
              </a:ext>
            </a:extLst>
          </p:cNvPr>
          <p:cNvSpPr/>
          <p:nvPr/>
        </p:nvSpPr>
        <p:spPr>
          <a:xfrm>
            <a:off x="2406316" y="67377"/>
            <a:ext cx="1732548" cy="6526905"/>
          </a:xfrm>
          <a:custGeom>
            <a:avLst/>
            <a:gdLst>
              <a:gd name="connsiteX0" fmla="*/ 0 w 1029903"/>
              <a:gd name="connsiteY0" fmla="*/ 0 h 5544151"/>
              <a:gd name="connsiteX1" fmla="*/ 9625 w 1029903"/>
              <a:gd name="connsiteY1" fmla="*/ 2127183 h 5544151"/>
              <a:gd name="connsiteX2" fmla="*/ 1029903 w 1029903"/>
              <a:gd name="connsiteY2" fmla="*/ 5544151 h 5544151"/>
              <a:gd name="connsiteX3" fmla="*/ 1020278 w 1029903"/>
              <a:gd name="connsiteY3" fmla="*/ 625642 h 5544151"/>
              <a:gd name="connsiteX4" fmla="*/ 0 w 1029903"/>
              <a:gd name="connsiteY4" fmla="*/ 0 h 5544151"/>
              <a:gd name="connsiteX0" fmla="*/ 0 w 1029903"/>
              <a:gd name="connsiteY0" fmla="*/ 0 h 5544151"/>
              <a:gd name="connsiteX1" fmla="*/ 9625 w 1029903"/>
              <a:gd name="connsiteY1" fmla="*/ 1911428 h 5544151"/>
              <a:gd name="connsiteX2" fmla="*/ 1029903 w 1029903"/>
              <a:gd name="connsiteY2" fmla="*/ 5544151 h 5544151"/>
              <a:gd name="connsiteX3" fmla="*/ 1020278 w 1029903"/>
              <a:gd name="connsiteY3" fmla="*/ 625642 h 5544151"/>
              <a:gd name="connsiteX4" fmla="*/ 0 w 1029903"/>
              <a:gd name="connsiteY4" fmla="*/ 0 h 5544151"/>
              <a:gd name="connsiteX0" fmla="*/ 0 w 1029903"/>
              <a:gd name="connsiteY0" fmla="*/ 0 h 5544151"/>
              <a:gd name="connsiteX1" fmla="*/ 9625 w 1029903"/>
              <a:gd name="connsiteY1" fmla="*/ 1911428 h 5544151"/>
              <a:gd name="connsiteX2" fmla="*/ 1029903 w 1029903"/>
              <a:gd name="connsiteY2" fmla="*/ 5544151 h 5544151"/>
              <a:gd name="connsiteX3" fmla="*/ 1005179 w 1029903"/>
              <a:gd name="connsiteY3" fmla="*/ 1391573 h 5544151"/>
              <a:gd name="connsiteX4" fmla="*/ 0 w 1029903"/>
              <a:gd name="connsiteY4" fmla="*/ 0 h 554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903" h="5544151">
                <a:moveTo>
                  <a:pt x="0" y="0"/>
                </a:moveTo>
                <a:cubicBezTo>
                  <a:pt x="3208" y="709061"/>
                  <a:pt x="6417" y="1202367"/>
                  <a:pt x="9625" y="1911428"/>
                </a:cubicBezTo>
                <a:cubicBezTo>
                  <a:pt x="349718" y="3050417"/>
                  <a:pt x="689810" y="4405162"/>
                  <a:pt x="1029903" y="5544151"/>
                </a:cubicBezTo>
                <a:cubicBezTo>
                  <a:pt x="1026695" y="3904648"/>
                  <a:pt x="1008387" y="3031076"/>
                  <a:pt x="1005179" y="139157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E423F8-2222-41F7-EBBD-1CE3553016A2}"/>
              </a:ext>
            </a:extLst>
          </p:cNvPr>
          <p:cNvSpPr/>
          <p:nvPr/>
        </p:nvSpPr>
        <p:spPr>
          <a:xfrm>
            <a:off x="504906" y="67377"/>
            <a:ext cx="1906297" cy="2257858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FAE3540-029B-0656-61DE-72B10EAEE4F5}"/>
              </a:ext>
            </a:extLst>
          </p:cNvPr>
          <p:cNvSpPr/>
          <p:nvPr/>
        </p:nvSpPr>
        <p:spPr>
          <a:xfrm>
            <a:off x="6650711" y="598714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A7DA475-1549-3726-22BC-F77945076BDE}"/>
              </a:ext>
            </a:extLst>
          </p:cNvPr>
          <p:cNvSpPr/>
          <p:nvPr/>
        </p:nvSpPr>
        <p:spPr>
          <a:xfrm>
            <a:off x="6251110" y="527682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53EB842-FB72-2689-626E-727F453BF0A2}"/>
              </a:ext>
            </a:extLst>
          </p:cNvPr>
          <p:cNvSpPr/>
          <p:nvPr/>
        </p:nvSpPr>
        <p:spPr>
          <a:xfrm>
            <a:off x="7000846" y="550640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00F0721-24C1-007E-72B1-21FB9B7D9388}"/>
              </a:ext>
            </a:extLst>
          </p:cNvPr>
          <p:cNvSpPr/>
          <p:nvPr/>
        </p:nvSpPr>
        <p:spPr>
          <a:xfrm>
            <a:off x="1427269" y="527682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F3232B5-880F-5B6B-09CE-80F661341FC7}"/>
              </a:ext>
            </a:extLst>
          </p:cNvPr>
          <p:cNvSpPr/>
          <p:nvPr/>
        </p:nvSpPr>
        <p:spPr>
          <a:xfrm>
            <a:off x="7520831" y="5241934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7D532B9-2734-ADBD-F4EC-F9F8D7304ED4}"/>
              </a:ext>
            </a:extLst>
          </p:cNvPr>
          <p:cNvSpPr/>
          <p:nvPr/>
        </p:nvSpPr>
        <p:spPr>
          <a:xfrm>
            <a:off x="5717812" y="407000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3122064-3FE4-6A2E-C649-4F1E714430EB}"/>
              </a:ext>
            </a:extLst>
          </p:cNvPr>
          <p:cNvSpPr/>
          <p:nvPr/>
        </p:nvSpPr>
        <p:spPr>
          <a:xfrm>
            <a:off x="8585735" y="1290762"/>
            <a:ext cx="3466281" cy="410036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C7CB2E-3A57-A911-7300-7F8185E3BE87}"/>
              </a:ext>
            </a:extLst>
          </p:cNvPr>
          <p:cNvSpPr txBox="1"/>
          <p:nvPr/>
        </p:nvSpPr>
        <p:spPr>
          <a:xfrm>
            <a:off x="8890874" y="1364346"/>
            <a:ext cx="2796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Earlington Road Streetscape Key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ED4704-DC02-AF3A-498D-D193DE7978D6}"/>
              </a:ext>
            </a:extLst>
          </p:cNvPr>
          <p:cNvSpPr txBox="1"/>
          <p:nvPr/>
        </p:nvSpPr>
        <p:spPr>
          <a:xfrm>
            <a:off x="9242518" y="2195343"/>
            <a:ext cx="27962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8 ft-wide Verge with Shade Trees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8 ft-wide Sidewalk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Seating Plaza &amp; Feature Wall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Fence Line within Planting Bed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Park Entrance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Curb Extension, Crosswalks &amp; Rapid Flashing Beacon </a:t>
            </a:r>
          </a:p>
          <a:p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89E8192-2B25-277E-CAED-D56AD6BDCA6D}"/>
              </a:ext>
            </a:extLst>
          </p:cNvPr>
          <p:cNvSpPr/>
          <p:nvPr/>
        </p:nvSpPr>
        <p:spPr>
          <a:xfrm>
            <a:off x="8999087" y="2275367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A38DDF2-8F90-E1E3-8054-390ED4D5EE38}"/>
              </a:ext>
            </a:extLst>
          </p:cNvPr>
          <p:cNvSpPr/>
          <p:nvPr/>
        </p:nvSpPr>
        <p:spPr>
          <a:xfrm>
            <a:off x="8999087" y="281825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C16D1BD-4F22-3113-926C-7572CD58A262}"/>
              </a:ext>
            </a:extLst>
          </p:cNvPr>
          <p:cNvSpPr/>
          <p:nvPr/>
        </p:nvSpPr>
        <p:spPr>
          <a:xfrm>
            <a:off x="8999087" y="316510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F9F8827-70B9-2CC9-3948-AB41FEFD971F}"/>
              </a:ext>
            </a:extLst>
          </p:cNvPr>
          <p:cNvSpPr/>
          <p:nvPr/>
        </p:nvSpPr>
        <p:spPr>
          <a:xfrm>
            <a:off x="8999087" y="372964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82D8EFE-493D-3A93-2644-FFF026187F99}"/>
              </a:ext>
            </a:extLst>
          </p:cNvPr>
          <p:cNvSpPr/>
          <p:nvPr/>
        </p:nvSpPr>
        <p:spPr>
          <a:xfrm>
            <a:off x="8999087" y="427957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5F74E43-A349-584A-61B9-C93058BA146D}"/>
              </a:ext>
            </a:extLst>
          </p:cNvPr>
          <p:cNvSpPr/>
          <p:nvPr/>
        </p:nvSpPr>
        <p:spPr>
          <a:xfrm>
            <a:off x="9013917" y="460525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92D408E-84A9-3245-8E0F-5B8B5FC4BE95}"/>
              </a:ext>
            </a:extLst>
          </p:cNvPr>
          <p:cNvSpPr txBox="1"/>
          <p:nvPr/>
        </p:nvSpPr>
        <p:spPr>
          <a:xfrm>
            <a:off x="4138865" y="178733"/>
            <a:ext cx="805071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Earlington Road streetscape improvements focus on creating a safe pedestrian environment for people walking to or past the park. </a:t>
            </a:r>
          </a:p>
          <a:p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B66B5C9-867B-34DA-F887-24C8B9468E9B}"/>
              </a:ext>
            </a:extLst>
          </p:cNvPr>
          <p:cNvSpPr/>
          <p:nvPr/>
        </p:nvSpPr>
        <p:spPr>
          <a:xfrm>
            <a:off x="390606" y="630751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526AB10-0E21-B87C-CC1E-C2C33273ACFD}"/>
              </a:ext>
            </a:extLst>
          </p:cNvPr>
          <p:cNvSpPr/>
          <p:nvPr/>
        </p:nvSpPr>
        <p:spPr>
          <a:xfrm>
            <a:off x="363901" y="55963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DDF71FA-AB0E-0306-EC18-D19FB88D42FC}"/>
              </a:ext>
            </a:extLst>
          </p:cNvPr>
          <p:cNvSpPr txBox="1">
            <a:spLocks/>
          </p:cNvSpPr>
          <p:nvPr/>
        </p:nvSpPr>
        <p:spPr>
          <a:xfrm>
            <a:off x="11558890" y="6369075"/>
            <a:ext cx="6329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B9E5391-B4A0-459C-8A74-455912222E39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pPr algn="r"/>
              <a:t>13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9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18903DD2-6CD9-F318-09A7-D5EA5D12C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95713" r="80360" b="332"/>
          <a:stretch/>
        </p:blipFill>
        <p:spPr>
          <a:xfrm>
            <a:off x="18037250" y="6375736"/>
            <a:ext cx="680237" cy="6145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ABF01E-B7E7-A5A5-5791-00B0CC01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dirty="0"/>
            </a:br>
            <a:r>
              <a:rPr lang="en-US" dirty="0"/>
              <a:t>Seating Plaza &amp; Feature Wall</a:t>
            </a:r>
            <a:br>
              <a:rPr lang="en-US" sz="2700" dirty="0"/>
            </a:br>
            <a:endParaRPr lang="en-US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F62D497D-4E76-D64D-39FE-D0223FD4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B9E5391-B4A0-459C-8A74-455912222E39}" type="slidenum">
              <a:rPr lang="en-US" sz="1600" b="1"/>
              <a:pPr algn="r"/>
              <a:t>14</a:t>
            </a:fld>
            <a:endParaRPr lang="en-US" sz="16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A9024D-B007-9D44-BEFE-C05BC7DAD868}"/>
              </a:ext>
            </a:extLst>
          </p:cNvPr>
          <p:cNvSpPr txBox="1">
            <a:spLocks/>
          </p:cNvSpPr>
          <p:nvPr/>
        </p:nvSpPr>
        <p:spPr>
          <a:xfrm>
            <a:off x="-85726" y="915698"/>
            <a:ext cx="4429126" cy="2092455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Elevation concept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Design incorporate features from school façade.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Reuse salvaged stone from building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7FF203F-5BC9-BE03-E666-89A82566A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r="6415"/>
          <a:stretch/>
        </p:blipFill>
        <p:spPr>
          <a:xfrm>
            <a:off x="4244741" y="991796"/>
            <a:ext cx="7863838" cy="5284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32CF4-AED1-C36D-62D8-1ED43C02C362}"/>
              </a:ext>
            </a:extLst>
          </p:cNvPr>
          <p:cNvSpPr txBox="1"/>
          <p:nvPr/>
        </p:nvSpPr>
        <p:spPr>
          <a:xfrm>
            <a:off x="4343400" y="5747688"/>
            <a:ext cx="936056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Elevation of Feature Wall viewed from Earlington Road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AAB116-7AC4-3A2C-4415-C869AE353EFF}"/>
              </a:ext>
            </a:extLst>
          </p:cNvPr>
          <p:cNvGrpSpPr/>
          <p:nvPr/>
        </p:nvGrpSpPr>
        <p:grpSpPr>
          <a:xfrm>
            <a:off x="92325" y="3008153"/>
            <a:ext cx="4023360" cy="3268091"/>
            <a:chOff x="129328" y="2683400"/>
            <a:chExt cx="4023360" cy="326809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FB5DC87-B07A-B856-03B0-FA41F0A84425}"/>
                </a:ext>
              </a:extLst>
            </p:cNvPr>
            <p:cNvSpPr/>
            <p:nvPr/>
          </p:nvSpPr>
          <p:spPr>
            <a:xfrm>
              <a:off x="129328" y="2683400"/>
              <a:ext cx="4023360" cy="326809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A group of children posing for a photo&#10;&#10;Description automatically generated with medium confidence">
              <a:extLst>
                <a:ext uri="{FF2B5EF4-FFF2-40B4-BE49-F238E27FC236}">
                  <a16:creationId xmlns:a16="http://schemas.microsoft.com/office/drawing/2014/main" id="{CB9F9458-1EFC-EE5D-2FBE-6797D4F39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93" t="1981" r="12569" b="38843"/>
            <a:stretch/>
          </p:blipFill>
          <p:spPr>
            <a:xfrm>
              <a:off x="147694" y="2683400"/>
              <a:ext cx="3986628" cy="2581621"/>
            </a:xfrm>
            <a:prstGeom prst="rect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0AE068-413A-835B-0253-5BF71EE9262A}"/>
                </a:ext>
              </a:extLst>
            </p:cNvPr>
            <p:cNvSpPr txBox="1"/>
            <p:nvPr/>
          </p:nvSpPr>
          <p:spPr>
            <a:xfrm>
              <a:off x="147694" y="5265021"/>
              <a:ext cx="3986628" cy="686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dirty="0">
                  <a:solidFill>
                    <a:schemeClr val="accent1"/>
                  </a:solidFill>
                  <a:cs typeface="Calibri"/>
                </a:rPr>
                <a:t>Historic image of Brookline School entry façade depicting the arch motif</a:t>
              </a:r>
              <a:r>
                <a:rPr lang="en-US" sz="1800" dirty="0">
                  <a:solidFill>
                    <a:schemeClr val="accent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96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6987670-C918-81B0-8774-91948CE75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0058" r="31892" b="13600"/>
          <a:stretch/>
        </p:blipFill>
        <p:spPr>
          <a:xfrm>
            <a:off x="-434484" y="-1"/>
            <a:ext cx="12624060" cy="685800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418E77F-13DE-DBEC-37F8-56F9A92BE587}"/>
              </a:ext>
            </a:extLst>
          </p:cNvPr>
          <p:cNvSpPr/>
          <p:nvPr/>
        </p:nvSpPr>
        <p:spPr>
          <a:xfrm>
            <a:off x="-603250" y="-520700"/>
            <a:ext cx="13074650" cy="7795400"/>
          </a:xfrm>
          <a:custGeom>
            <a:avLst/>
            <a:gdLst>
              <a:gd name="connsiteX0" fmla="*/ 0 w 12418175"/>
              <a:gd name="connsiteY0" fmla="*/ 0 h 6830200"/>
              <a:gd name="connsiteX1" fmla="*/ 12418175 w 12418175"/>
              <a:gd name="connsiteY1" fmla="*/ 0 h 6830200"/>
              <a:gd name="connsiteX2" fmla="*/ 12418175 w 12418175"/>
              <a:gd name="connsiteY2" fmla="*/ 6830200 h 6830200"/>
              <a:gd name="connsiteX3" fmla="*/ 0 w 12418175"/>
              <a:gd name="connsiteY3" fmla="*/ 6830200 h 6830200"/>
              <a:gd name="connsiteX4" fmla="*/ 0 w 12418175"/>
              <a:gd name="connsiteY4" fmla="*/ 0 h 6830200"/>
              <a:gd name="connsiteX5" fmla="*/ 2457450 w 12418175"/>
              <a:gd name="connsiteY5" fmla="*/ 266700 h 6830200"/>
              <a:gd name="connsiteX6" fmla="*/ 1876425 w 12418175"/>
              <a:gd name="connsiteY6" fmla="*/ 666750 h 6830200"/>
              <a:gd name="connsiteX7" fmla="*/ 1854200 w 12418175"/>
              <a:gd name="connsiteY7" fmla="*/ 5876925 h 6830200"/>
              <a:gd name="connsiteX8" fmla="*/ 2514600 w 12418175"/>
              <a:gd name="connsiteY8" fmla="*/ 6534150 h 6830200"/>
              <a:gd name="connsiteX9" fmla="*/ 2841625 w 12418175"/>
              <a:gd name="connsiteY9" fmla="*/ 5651500 h 6830200"/>
              <a:gd name="connsiteX10" fmla="*/ 3263900 w 12418175"/>
              <a:gd name="connsiteY10" fmla="*/ 5222875 h 6830200"/>
              <a:gd name="connsiteX11" fmla="*/ 3819525 w 12418175"/>
              <a:gd name="connsiteY11" fmla="*/ 5038725 h 6830200"/>
              <a:gd name="connsiteX12" fmla="*/ 4400550 w 12418175"/>
              <a:gd name="connsiteY12" fmla="*/ 4552950 h 6830200"/>
              <a:gd name="connsiteX13" fmla="*/ 5073650 w 12418175"/>
              <a:gd name="connsiteY13" fmla="*/ 3451225 h 6830200"/>
              <a:gd name="connsiteX14" fmla="*/ 4775201 w 12418175"/>
              <a:gd name="connsiteY14" fmla="*/ 2984500 h 6830200"/>
              <a:gd name="connsiteX15" fmla="*/ 4746625 w 12418175"/>
              <a:gd name="connsiteY15" fmla="*/ 295275 h 6830200"/>
              <a:gd name="connsiteX16" fmla="*/ 2457450 w 12418175"/>
              <a:gd name="connsiteY16" fmla="*/ 266700 h 6830200"/>
              <a:gd name="connsiteX0" fmla="*/ 0 w 12722138"/>
              <a:gd name="connsiteY0" fmla="*/ 366257 h 7196457"/>
              <a:gd name="connsiteX1" fmla="*/ 12722138 w 12722138"/>
              <a:gd name="connsiteY1" fmla="*/ 0 h 7196457"/>
              <a:gd name="connsiteX2" fmla="*/ 12418175 w 12722138"/>
              <a:gd name="connsiteY2" fmla="*/ 7196457 h 7196457"/>
              <a:gd name="connsiteX3" fmla="*/ 0 w 12722138"/>
              <a:gd name="connsiteY3" fmla="*/ 7196457 h 7196457"/>
              <a:gd name="connsiteX4" fmla="*/ 0 w 12722138"/>
              <a:gd name="connsiteY4" fmla="*/ 366257 h 7196457"/>
              <a:gd name="connsiteX5" fmla="*/ 2457450 w 12722138"/>
              <a:gd name="connsiteY5" fmla="*/ 632957 h 7196457"/>
              <a:gd name="connsiteX6" fmla="*/ 1876425 w 12722138"/>
              <a:gd name="connsiteY6" fmla="*/ 1033007 h 7196457"/>
              <a:gd name="connsiteX7" fmla="*/ 1854200 w 12722138"/>
              <a:gd name="connsiteY7" fmla="*/ 6243182 h 7196457"/>
              <a:gd name="connsiteX8" fmla="*/ 2514600 w 12722138"/>
              <a:gd name="connsiteY8" fmla="*/ 6900407 h 7196457"/>
              <a:gd name="connsiteX9" fmla="*/ 2841625 w 12722138"/>
              <a:gd name="connsiteY9" fmla="*/ 6017757 h 7196457"/>
              <a:gd name="connsiteX10" fmla="*/ 3263900 w 12722138"/>
              <a:gd name="connsiteY10" fmla="*/ 5589132 h 7196457"/>
              <a:gd name="connsiteX11" fmla="*/ 3819525 w 12722138"/>
              <a:gd name="connsiteY11" fmla="*/ 5404982 h 7196457"/>
              <a:gd name="connsiteX12" fmla="*/ 4400550 w 12722138"/>
              <a:gd name="connsiteY12" fmla="*/ 4919207 h 7196457"/>
              <a:gd name="connsiteX13" fmla="*/ 5073650 w 12722138"/>
              <a:gd name="connsiteY13" fmla="*/ 3817482 h 7196457"/>
              <a:gd name="connsiteX14" fmla="*/ 4775201 w 12722138"/>
              <a:gd name="connsiteY14" fmla="*/ 3350757 h 7196457"/>
              <a:gd name="connsiteX15" fmla="*/ 4746625 w 12722138"/>
              <a:gd name="connsiteY15" fmla="*/ 661532 h 7196457"/>
              <a:gd name="connsiteX16" fmla="*/ 2457450 w 12722138"/>
              <a:gd name="connsiteY16" fmla="*/ 632957 h 7196457"/>
              <a:gd name="connsiteX0" fmla="*/ 0 w 12722138"/>
              <a:gd name="connsiteY0" fmla="*/ 366257 h 7587973"/>
              <a:gd name="connsiteX1" fmla="*/ 12722138 w 12722138"/>
              <a:gd name="connsiteY1" fmla="*/ 0 h 7587973"/>
              <a:gd name="connsiteX2" fmla="*/ 12646147 w 12722138"/>
              <a:gd name="connsiteY2" fmla="*/ 7587973 h 7587973"/>
              <a:gd name="connsiteX3" fmla="*/ 0 w 12722138"/>
              <a:gd name="connsiteY3" fmla="*/ 7196457 h 7587973"/>
              <a:gd name="connsiteX4" fmla="*/ 0 w 12722138"/>
              <a:gd name="connsiteY4" fmla="*/ 366257 h 7587973"/>
              <a:gd name="connsiteX5" fmla="*/ 2457450 w 12722138"/>
              <a:gd name="connsiteY5" fmla="*/ 632957 h 7587973"/>
              <a:gd name="connsiteX6" fmla="*/ 1876425 w 12722138"/>
              <a:gd name="connsiteY6" fmla="*/ 1033007 h 7587973"/>
              <a:gd name="connsiteX7" fmla="*/ 1854200 w 12722138"/>
              <a:gd name="connsiteY7" fmla="*/ 6243182 h 7587973"/>
              <a:gd name="connsiteX8" fmla="*/ 2514600 w 12722138"/>
              <a:gd name="connsiteY8" fmla="*/ 6900407 h 7587973"/>
              <a:gd name="connsiteX9" fmla="*/ 2841625 w 12722138"/>
              <a:gd name="connsiteY9" fmla="*/ 6017757 h 7587973"/>
              <a:gd name="connsiteX10" fmla="*/ 3263900 w 12722138"/>
              <a:gd name="connsiteY10" fmla="*/ 5589132 h 7587973"/>
              <a:gd name="connsiteX11" fmla="*/ 3819525 w 12722138"/>
              <a:gd name="connsiteY11" fmla="*/ 5404982 h 7587973"/>
              <a:gd name="connsiteX12" fmla="*/ 4400550 w 12722138"/>
              <a:gd name="connsiteY12" fmla="*/ 4919207 h 7587973"/>
              <a:gd name="connsiteX13" fmla="*/ 5073650 w 12722138"/>
              <a:gd name="connsiteY13" fmla="*/ 3817482 h 7587973"/>
              <a:gd name="connsiteX14" fmla="*/ 4775201 w 12722138"/>
              <a:gd name="connsiteY14" fmla="*/ 3350757 h 7587973"/>
              <a:gd name="connsiteX15" fmla="*/ 4746625 w 12722138"/>
              <a:gd name="connsiteY15" fmla="*/ 661532 h 7587973"/>
              <a:gd name="connsiteX16" fmla="*/ 2457450 w 12722138"/>
              <a:gd name="connsiteY16" fmla="*/ 632957 h 7587973"/>
              <a:gd name="connsiteX0" fmla="*/ 316629 w 13038767"/>
              <a:gd name="connsiteY0" fmla="*/ 366257 h 7638491"/>
              <a:gd name="connsiteX1" fmla="*/ 13038767 w 13038767"/>
              <a:gd name="connsiteY1" fmla="*/ 0 h 7638491"/>
              <a:gd name="connsiteX2" fmla="*/ 12962776 w 13038767"/>
              <a:gd name="connsiteY2" fmla="*/ 7587973 h 7638491"/>
              <a:gd name="connsiteX3" fmla="*/ 0 w 13038767"/>
              <a:gd name="connsiteY3" fmla="*/ 7638491 h 7638491"/>
              <a:gd name="connsiteX4" fmla="*/ 316629 w 13038767"/>
              <a:gd name="connsiteY4" fmla="*/ 366257 h 7638491"/>
              <a:gd name="connsiteX5" fmla="*/ 2774079 w 13038767"/>
              <a:gd name="connsiteY5" fmla="*/ 632957 h 7638491"/>
              <a:gd name="connsiteX6" fmla="*/ 2193054 w 13038767"/>
              <a:gd name="connsiteY6" fmla="*/ 1033007 h 7638491"/>
              <a:gd name="connsiteX7" fmla="*/ 2170829 w 13038767"/>
              <a:gd name="connsiteY7" fmla="*/ 6243182 h 7638491"/>
              <a:gd name="connsiteX8" fmla="*/ 2831229 w 13038767"/>
              <a:gd name="connsiteY8" fmla="*/ 6900407 h 7638491"/>
              <a:gd name="connsiteX9" fmla="*/ 3158254 w 13038767"/>
              <a:gd name="connsiteY9" fmla="*/ 6017757 h 7638491"/>
              <a:gd name="connsiteX10" fmla="*/ 3580529 w 13038767"/>
              <a:gd name="connsiteY10" fmla="*/ 5589132 h 7638491"/>
              <a:gd name="connsiteX11" fmla="*/ 4136154 w 13038767"/>
              <a:gd name="connsiteY11" fmla="*/ 5404982 h 7638491"/>
              <a:gd name="connsiteX12" fmla="*/ 4717179 w 13038767"/>
              <a:gd name="connsiteY12" fmla="*/ 4919207 h 7638491"/>
              <a:gd name="connsiteX13" fmla="*/ 5390279 w 13038767"/>
              <a:gd name="connsiteY13" fmla="*/ 3817482 h 7638491"/>
              <a:gd name="connsiteX14" fmla="*/ 5091830 w 13038767"/>
              <a:gd name="connsiteY14" fmla="*/ 3350757 h 7638491"/>
              <a:gd name="connsiteX15" fmla="*/ 5063254 w 13038767"/>
              <a:gd name="connsiteY15" fmla="*/ 661532 h 7638491"/>
              <a:gd name="connsiteX16" fmla="*/ 2774079 w 13038767"/>
              <a:gd name="connsiteY16" fmla="*/ 632957 h 7638491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2774079 w 13038767"/>
              <a:gd name="connsiteY5" fmla="*/ 746623 h 7752157"/>
              <a:gd name="connsiteX6" fmla="*/ 2193054 w 13038767"/>
              <a:gd name="connsiteY6" fmla="*/ 1146673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5063254 w 13038767"/>
              <a:gd name="connsiteY15" fmla="*/ 775198 h 7752157"/>
              <a:gd name="connsiteX16" fmla="*/ 2774079 w 13038767"/>
              <a:gd name="connsiteY16" fmla="*/ 746623 h 775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038767" h="7752157">
                <a:moveTo>
                  <a:pt x="12665" y="0"/>
                </a:moveTo>
                <a:lnTo>
                  <a:pt x="13038767" y="113666"/>
                </a:lnTo>
                <a:lnTo>
                  <a:pt x="12962776" y="7701639"/>
                </a:lnTo>
                <a:lnTo>
                  <a:pt x="0" y="7752157"/>
                </a:lnTo>
                <a:cubicBezTo>
                  <a:pt x="4222" y="5168105"/>
                  <a:pt x="8443" y="2584052"/>
                  <a:pt x="12665" y="0"/>
                </a:cubicBezTo>
                <a:close/>
                <a:moveTo>
                  <a:pt x="2774079" y="746623"/>
                </a:moveTo>
                <a:lnTo>
                  <a:pt x="2193054" y="1146673"/>
                </a:lnTo>
                <a:cubicBezTo>
                  <a:pt x="2185646" y="2883398"/>
                  <a:pt x="2178237" y="4620123"/>
                  <a:pt x="2170829" y="6356848"/>
                </a:cubicBezTo>
                <a:lnTo>
                  <a:pt x="2831229" y="7014073"/>
                </a:lnTo>
                <a:cubicBezTo>
                  <a:pt x="3016967" y="6983911"/>
                  <a:pt x="3033371" y="6349969"/>
                  <a:pt x="3158254" y="6131423"/>
                </a:cubicBezTo>
                <a:cubicBezTo>
                  <a:pt x="3283137" y="5912877"/>
                  <a:pt x="3432892" y="5818685"/>
                  <a:pt x="3580529" y="5702798"/>
                </a:cubicBezTo>
                <a:cubicBezTo>
                  <a:pt x="3728166" y="5586911"/>
                  <a:pt x="3946712" y="5630302"/>
                  <a:pt x="4136154" y="5518648"/>
                </a:cubicBezTo>
                <a:cubicBezTo>
                  <a:pt x="4325596" y="5406994"/>
                  <a:pt x="4508158" y="5297456"/>
                  <a:pt x="4717179" y="5032873"/>
                </a:cubicBezTo>
                <a:cubicBezTo>
                  <a:pt x="4926200" y="4768290"/>
                  <a:pt x="5325192" y="4296273"/>
                  <a:pt x="5390279" y="3931148"/>
                </a:cubicBezTo>
                <a:cubicBezTo>
                  <a:pt x="5414621" y="3752290"/>
                  <a:pt x="5108234" y="3736415"/>
                  <a:pt x="5091830" y="3464423"/>
                </a:cubicBezTo>
                <a:cubicBezTo>
                  <a:pt x="5108763" y="2990819"/>
                  <a:pt x="5074896" y="1271556"/>
                  <a:pt x="5063254" y="775198"/>
                </a:cubicBezTo>
                <a:lnTo>
                  <a:pt x="2774079" y="746623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E5746D9-6457-939A-F8F4-993265FCD29C}"/>
              </a:ext>
            </a:extLst>
          </p:cNvPr>
          <p:cNvSpPr/>
          <p:nvPr/>
        </p:nvSpPr>
        <p:spPr>
          <a:xfrm>
            <a:off x="5306567" y="1336708"/>
            <a:ext cx="3466281" cy="51039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D47D9F-1BB5-D376-BB4E-F3658420B78C}"/>
              </a:ext>
            </a:extLst>
          </p:cNvPr>
          <p:cNvSpPr txBox="1"/>
          <p:nvPr/>
        </p:nvSpPr>
        <p:spPr>
          <a:xfrm>
            <a:off x="5611706" y="1410292"/>
            <a:ext cx="279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The Porch Key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0FDC98-F148-72D5-3E8A-1248A2AD8571}"/>
              </a:ext>
            </a:extLst>
          </p:cNvPr>
          <p:cNvSpPr txBox="1"/>
          <p:nvPr/>
        </p:nvSpPr>
        <p:spPr>
          <a:xfrm>
            <a:off x="5963350" y="1896817"/>
            <a:ext cx="279621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Elevated Plaza with Trellis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Bench Swing (2)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Lawn Steps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Large Lawn Mound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Movable Adirondack Style Chairs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Tradition Bench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Open Lawn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Mix border / bed planting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Fence 4ft-Tall 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Stone Piers at Park Entrance</a:t>
            </a:r>
          </a:p>
          <a:p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BFCB19E-ABAF-8A0F-0BF8-0777C0F1D6C3}"/>
              </a:ext>
            </a:extLst>
          </p:cNvPr>
          <p:cNvSpPr/>
          <p:nvPr/>
        </p:nvSpPr>
        <p:spPr>
          <a:xfrm>
            <a:off x="5719919" y="197684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DD14994-E3B7-FBBB-B8D1-CF484AAFB66D}"/>
              </a:ext>
            </a:extLst>
          </p:cNvPr>
          <p:cNvSpPr/>
          <p:nvPr/>
        </p:nvSpPr>
        <p:spPr>
          <a:xfrm>
            <a:off x="5719919" y="251973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FB454C-0530-F84A-CE6C-D1994BF5C215}"/>
              </a:ext>
            </a:extLst>
          </p:cNvPr>
          <p:cNvSpPr/>
          <p:nvPr/>
        </p:nvSpPr>
        <p:spPr>
          <a:xfrm>
            <a:off x="5719919" y="286657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1A2858E-6A6D-C9DB-022D-7959A0CDA37C}"/>
              </a:ext>
            </a:extLst>
          </p:cNvPr>
          <p:cNvSpPr/>
          <p:nvPr/>
        </p:nvSpPr>
        <p:spPr>
          <a:xfrm>
            <a:off x="5719919" y="319295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D9E807C-1D59-CA50-DD09-6FFBDA4CF165}"/>
              </a:ext>
            </a:extLst>
          </p:cNvPr>
          <p:cNvSpPr/>
          <p:nvPr/>
        </p:nvSpPr>
        <p:spPr>
          <a:xfrm>
            <a:off x="5719919" y="352159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FA348BD-8EEB-EA66-AF94-8E87C52A75A3}"/>
              </a:ext>
            </a:extLst>
          </p:cNvPr>
          <p:cNvSpPr/>
          <p:nvPr/>
        </p:nvSpPr>
        <p:spPr>
          <a:xfrm>
            <a:off x="5719919" y="403441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49839B-BFC5-4CBD-1C7F-E3685433EF0C}"/>
              </a:ext>
            </a:extLst>
          </p:cNvPr>
          <p:cNvSpPr txBox="1"/>
          <p:nvPr/>
        </p:nvSpPr>
        <p:spPr>
          <a:xfrm>
            <a:off x="5331967" y="178733"/>
            <a:ext cx="685760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The Porch serve as a transition space from the Earlington Streetscape into the entire of the Park.  It is a place to sit and watch and to be seen.  </a:t>
            </a:r>
          </a:p>
          <a:p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A54078C-AEC3-97E7-13F7-7F580B150F42}"/>
              </a:ext>
            </a:extLst>
          </p:cNvPr>
          <p:cNvSpPr/>
          <p:nvPr/>
        </p:nvSpPr>
        <p:spPr>
          <a:xfrm>
            <a:off x="2437384" y="314840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12A2808-06E0-30A0-9CE7-5396EFB1D252}"/>
              </a:ext>
            </a:extLst>
          </p:cNvPr>
          <p:cNvSpPr/>
          <p:nvPr/>
        </p:nvSpPr>
        <p:spPr>
          <a:xfrm>
            <a:off x="1785814" y="343475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8D6543C-DCD9-6BDA-2FF4-DD6D637C32D7}"/>
              </a:ext>
            </a:extLst>
          </p:cNvPr>
          <p:cNvSpPr/>
          <p:nvPr/>
        </p:nvSpPr>
        <p:spPr>
          <a:xfrm>
            <a:off x="2786219" y="378359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A2D865-ED9F-1E5A-0BD7-C9F947DD5865}"/>
              </a:ext>
            </a:extLst>
          </p:cNvPr>
          <p:cNvSpPr/>
          <p:nvPr/>
        </p:nvSpPr>
        <p:spPr>
          <a:xfrm>
            <a:off x="3558891" y="190064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F065A46-07C4-AF49-B55A-08C18CDB9C18}"/>
              </a:ext>
            </a:extLst>
          </p:cNvPr>
          <p:cNvSpPr/>
          <p:nvPr/>
        </p:nvSpPr>
        <p:spPr>
          <a:xfrm>
            <a:off x="3014819" y="240876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A1542C9-5F1E-C52D-4D7A-62900C34B614}"/>
              </a:ext>
            </a:extLst>
          </p:cNvPr>
          <p:cNvSpPr/>
          <p:nvPr/>
        </p:nvSpPr>
        <p:spPr>
          <a:xfrm>
            <a:off x="1938214" y="190064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947AABF-68DC-6ED9-F173-79F500F1FA84}"/>
              </a:ext>
            </a:extLst>
          </p:cNvPr>
          <p:cNvSpPr/>
          <p:nvPr/>
        </p:nvSpPr>
        <p:spPr>
          <a:xfrm>
            <a:off x="3131278" y="44014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D916304-E166-D0CE-6E59-F77CBD9F9562}"/>
              </a:ext>
            </a:extLst>
          </p:cNvPr>
          <p:cNvSpPr/>
          <p:nvPr/>
        </p:nvSpPr>
        <p:spPr>
          <a:xfrm>
            <a:off x="5734750" y="436401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1BD6509-C0F0-0D1D-C063-8B652F763F7E}"/>
              </a:ext>
            </a:extLst>
          </p:cNvPr>
          <p:cNvSpPr/>
          <p:nvPr/>
        </p:nvSpPr>
        <p:spPr>
          <a:xfrm>
            <a:off x="5734750" y="470679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CCE2966-6182-9C55-B3E9-155B6E94179D}"/>
              </a:ext>
            </a:extLst>
          </p:cNvPr>
          <p:cNvSpPr/>
          <p:nvPr/>
        </p:nvSpPr>
        <p:spPr>
          <a:xfrm>
            <a:off x="5734750" y="520546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I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28957F5-31DD-8DEF-058A-AD62D8FFF910}"/>
              </a:ext>
            </a:extLst>
          </p:cNvPr>
          <p:cNvSpPr/>
          <p:nvPr/>
        </p:nvSpPr>
        <p:spPr>
          <a:xfrm>
            <a:off x="5734750" y="5580127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J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6F9CF1F-AA54-CF3F-8B3D-FECE17CE5C6E}"/>
              </a:ext>
            </a:extLst>
          </p:cNvPr>
          <p:cNvSpPr/>
          <p:nvPr/>
        </p:nvSpPr>
        <p:spPr>
          <a:xfrm>
            <a:off x="3650425" y="417351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G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CC6C8FB-CE57-2A6E-EC05-939668673CB8}"/>
              </a:ext>
            </a:extLst>
          </p:cNvPr>
          <p:cNvSpPr/>
          <p:nvPr/>
        </p:nvSpPr>
        <p:spPr>
          <a:xfrm>
            <a:off x="1735014" y="4833207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H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1446ACE-786A-66D1-694D-05295711BAC6}"/>
              </a:ext>
            </a:extLst>
          </p:cNvPr>
          <p:cNvSpPr/>
          <p:nvPr/>
        </p:nvSpPr>
        <p:spPr>
          <a:xfrm>
            <a:off x="1671514" y="129916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H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90B8E71-B78C-EDF6-B68A-379AFAE08129}"/>
              </a:ext>
            </a:extLst>
          </p:cNvPr>
          <p:cNvSpPr/>
          <p:nvPr/>
        </p:nvSpPr>
        <p:spPr>
          <a:xfrm>
            <a:off x="1488063" y="5468207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I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B1D0168-BD59-7522-1FA5-99997695D287}"/>
              </a:ext>
            </a:extLst>
          </p:cNvPr>
          <p:cNvSpPr/>
          <p:nvPr/>
        </p:nvSpPr>
        <p:spPr>
          <a:xfrm>
            <a:off x="1735014" y="629218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J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D1BF368-2BC7-F204-7F26-BC3251B97321}"/>
              </a:ext>
            </a:extLst>
          </p:cNvPr>
          <p:cNvSpPr/>
          <p:nvPr/>
        </p:nvSpPr>
        <p:spPr>
          <a:xfrm>
            <a:off x="1620714" y="151873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J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5D4EADC-8E69-9219-375C-6F529FAE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650" y="6364445"/>
            <a:ext cx="632926" cy="365125"/>
          </a:xfrm>
        </p:spPr>
        <p:txBody>
          <a:bodyPr/>
          <a:lstStyle/>
          <a:p>
            <a:fld id="{DB9E5391-B4A0-459C-8A74-455912222E3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51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A4673F-821D-9A48-F252-8C1298BAB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0058" r="31892" b="13600"/>
          <a:stretch/>
        </p:blipFill>
        <p:spPr>
          <a:xfrm>
            <a:off x="-434484" y="-1"/>
            <a:ext cx="12624060" cy="685800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418E77F-13DE-DBEC-37F8-56F9A92BE587}"/>
              </a:ext>
            </a:extLst>
          </p:cNvPr>
          <p:cNvSpPr/>
          <p:nvPr/>
        </p:nvSpPr>
        <p:spPr>
          <a:xfrm>
            <a:off x="-603250" y="-520700"/>
            <a:ext cx="13074650" cy="7795400"/>
          </a:xfrm>
          <a:custGeom>
            <a:avLst/>
            <a:gdLst>
              <a:gd name="connsiteX0" fmla="*/ 0 w 12418175"/>
              <a:gd name="connsiteY0" fmla="*/ 0 h 6830200"/>
              <a:gd name="connsiteX1" fmla="*/ 12418175 w 12418175"/>
              <a:gd name="connsiteY1" fmla="*/ 0 h 6830200"/>
              <a:gd name="connsiteX2" fmla="*/ 12418175 w 12418175"/>
              <a:gd name="connsiteY2" fmla="*/ 6830200 h 6830200"/>
              <a:gd name="connsiteX3" fmla="*/ 0 w 12418175"/>
              <a:gd name="connsiteY3" fmla="*/ 6830200 h 6830200"/>
              <a:gd name="connsiteX4" fmla="*/ 0 w 12418175"/>
              <a:gd name="connsiteY4" fmla="*/ 0 h 6830200"/>
              <a:gd name="connsiteX5" fmla="*/ 2457450 w 12418175"/>
              <a:gd name="connsiteY5" fmla="*/ 266700 h 6830200"/>
              <a:gd name="connsiteX6" fmla="*/ 1876425 w 12418175"/>
              <a:gd name="connsiteY6" fmla="*/ 666750 h 6830200"/>
              <a:gd name="connsiteX7" fmla="*/ 1854200 w 12418175"/>
              <a:gd name="connsiteY7" fmla="*/ 5876925 h 6830200"/>
              <a:gd name="connsiteX8" fmla="*/ 2514600 w 12418175"/>
              <a:gd name="connsiteY8" fmla="*/ 6534150 h 6830200"/>
              <a:gd name="connsiteX9" fmla="*/ 2841625 w 12418175"/>
              <a:gd name="connsiteY9" fmla="*/ 5651500 h 6830200"/>
              <a:gd name="connsiteX10" fmla="*/ 3263900 w 12418175"/>
              <a:gd name="connsiteY10" fmla="*/ 5222875 h 6830200"/>
              <a:gd name="connsiteX11" fmla="*/ 3819525 w 12418175"/>
              <a:gd name="connsiteY11" fmla="*/ 5038725 h 6830200"/>
              <a:gd name="connsiteX12" fmla="*/ 4400550 w 12418175"/>
              <a:gd name="connsiteY12" fmla="*/ 4552950 h 6830200"/>
              <a:gd name="connsiteX13" fmla="*/ 5073650 w 12418175"/>
              <a:gd name="connsiteY13" fmla="*/ 3451225 h 6830200"/>
              <a:gd name="connsiteX14" fmla="*/ 4775201 w 12418175"/>
              <a:gd name="connsiteY14" fmla="*/ 2984500 h 6830200"/>
              <a:gd name="connsiteX15" fmla="*/ 4746625 w 12418175"/>
              <a:gd name="connsiteY15" fmla="*/ 295275 h 6830200"/>
              <a:gd name="connsiteX16" fmla="*/ 2457450 w 12418175"/>
              <a:gd name="connsiteY16" fmla="*/ 266700 h 6830200"/>
              <a:gd name="connsiteX0" fmla="*/ 0 w 12722138"/>
              <a:gd name="connsiteY0" fmla="*/ 366257 h 7196457"/>
              <a:gd name="connsiteX1" fmla="*/ 12722138 w 12722138"/>
              <a:gd name="connsiteY1" fmla="*/ 0 h 7196457"/>
              <a:gd name="connsiteX2" fmla="*/ 12418175 w 12722138"/>
              <a:gd name="connsiteY2" fmla="*/ 7196457 h 7196457"/>
              <a:gd name="connsiteX3" fmla="*/ 0 w 12722138"/>
              <a:gd name="connsiteY3" fmla="*/ 7196457 h 7196457"/>
              <a:gd name="connsiteX4" fmla="*/ 0 w 12722138"/>
              <a:gd name="connsiteY4" fmla="*/ 366257 h 7196457"/>
              <a:gd name="connsiteX5" fmla="*/ 2457450 w 12722138"/>
              <a:gd name="connsiteY5" fmla="*/ 632957 h 7196457"/>
              <a:gd name="connsiteX6" fmla="*/ 1876425 w 12722138"/>
              <a:gd name="connsiteY6" fmla="*/ 1033007 h 7196457"/>
              <a:gd name="connsiteX7" fmla="*/ 1854200 w 12722138"/>
              <a:gd name="connsiteY7" fmla="*/ 6243182 h 7196457"/>
              <a:gd name="connsiteX8" fmla="*/ 2514600 w 12722138"/>
              <a:gd name="connsiteY8" fmla="*/ 6900407 h 7196457"/>
              <a:gd name="connsiteX9" fmla="*/ 2841625 w 12722138"/>
              <a:gd name="connsiteY9" fmla="*/ 6017757 h 7196457"/>
              <a:gd name="connsiteX10" fmla="*/ 3263900 w 12722138"/>
              <a:gd name="connsiteY10" fmla="*/ 5589132 h 7196457"/>
              <a:gd name="connsiteX11" fmla="*/ 3819525 w 12722138"/>
              <a:gd name="connsiteY11" fmla="*/ 5404982 h 7196457"/>
              <a:gd name="connsiteX12" fmla="*/ 4400550 w 12722138"/>
              <a:gd name="connsiteY12" fmla="*/ 4919207 h 7196457"/>
              <a:gd name="connsiteX13" fmla="*/ 5073650 w 12722138"/>
              <a:gd name="connsiteY13" fmla="*/ 3817482 h 7196457"/>
              <a:gd name="connsiteX14" fmla="*/ 4775201 w 12722138"/>
              <a:gd name="connsiteY14" fmla="*/ 3350757 h 7196457"/>
              <a:gd name="connsiteX15" fmla="*/ 4746625 w 12722138"/>
              <a:gd name="connsiteY15" fmla="*/ 661532 h 7196457"/>
              <a:gd name="connsiteX16" fmla="*/ 2457450 w 12722138"/>
              <a:gd name="connsiteY16" fmla="*/ 632957 h 7196457"/>
              <a:gd name="connsiteX0" fmla="*/ 0 w 12722138"/>
              <a:gd name="connsiteY0" fmla="*/ 366257 h 7587973"/>
              <a:gd name="connsiteX1" fmla="*/ 12722138 w 12722138"/>
              <a:gd name="connsiteY1" fmla="*/ 0 h 7587973"/>
              <a:gd name="connsiteX2" fmla="*/ 12646147 w 12722138"/>
              <a:gd name="connsiteY2" fmla="*/ 7587973 h 7587973"/>
              <a:gd name="connsiteX3" fmla="*/ 0 w 12722138"/>
              <a:gd name="connsiteY3" fmla="*/ 7196457 h 7587973"/>
              <a:gd name="connsiteX4" fmla="*/ 0 w 12722138"/>
              <a:gd name="connsiteY4" fmla="*/ 366257 h 7587973"/>
              <a:gd name="connsiteX5" fmla="*/ 2457450 w 12722138"/>
              <a:gd name="connsiteY5" fmla="*/ 632957 h 7587973"/>
              <a:gd name="connsiteX6" fmla="*/ 1876425 w 12722138"/>
              <a:gd name="connsiteY6" fmla="*/ 1033007 h 7587973"/>
              <a:gd name="connsiteX7" fmla="*/ 1854200 w 12722138"/>
              <a:gd name="connsiteY7" fmla="*/ 6243182 h 7587973"/>
              <a:gd name="connsiteX8" fmla="*/ 2514600 w 12722138"/>
              <a:gd name="connsiteY8" fmla="*/ 6900407 h 7587973"/>
              <a:gd name="connsiteX9" fmla="*/ 2841625 w 12722138"/>
              <a:gd name="connsiteY9" fmla="*/ 6017757 h 7587973"/>
              <a:gd name="connsiteX10" fmla="*/ 3263900 w 12722138"/>
              <a:gd name="connsiteY10" fmla="*/ 5589132 h 7587973"/>
              <a:gd name="connsiteX11" fmla="*/ 3819525 w 12722138"/>
              <a:gd name="connsiteY11" fmla="*/ 5404982 h 7587973"/>
              <a:gd name="connsiteX12" fmla="*/ 4400550 w 12722138"/>
              <a:gd name="connsiteY12" fmla="*/ 4919207 h 7587973"/>
              <a:gd name="connsiteX13" fmla="*/ 5073650 w 12722138"/>
              <a:gd name="connsiteY13" fmla="*/ 3817482 h 7587973"/>
              <a:gd name="connsiteX14" fmla="*/ 4775201 w 12722138"/>
              <a:gd name="connsiteY14" fmla="*/ 3350757 h 7587973"/>
              <a:gd name="connsiteX15" fmla="*/ 4746625 w 12722138"/>
              <a:gd name="connsiteY15" fmla="*/ 661532 h 7587973"/>
              <a:gd name="connsiteX16" fmla="*/ 2457450 w 12722138"/>
              <a:gd name="connsiteY16" fmla="*/ 632957 h 7587973"/>
              <a:gd name="connsiteX0" fmla="*/ 316629 w 13038767"/>
              <a:gd name="connsiteY0" fmla="*/ 366257 h 7638491"/>
              <a:gd name="connsiteX1" fmla="*/ 13038767 w 13038767"/>
              <a:gd name="connsiteY1" fmla="*/ 0 h 7638491"/>
              <a:gd name="connsiteX2" fmla="*/ 12962776 w 13038767"/>
              <a:gd name="connsiteY2" fmla="*/ 7587973 h 7638491"/>
              <a:gd name="connsiteX3" fmla="*/ 0 w 13038767"/>
              <a:gd name="connsiteY3" fmla="*/ 7638491 h 7638491"/>
              <a:gd name="connsiteX4" fmla="*/ 316629 w 13038767"/>
              <a:gd name="connsiteY4" fmla="*/ 366257 h 7638491"/>
              <a:gd name="connsiteX5" fmla="*/ 2774079 w 13038767"/>
              <a:gd name="connsiteY5" fmla="*/ 632957 h 7638491"/>
              <a:gd name="connsiteX6" fmla="*/ 2193054 w 13038767"/>
              <a:gd name="connsiteY6" fmla="*/ 1033007 h 7638491"/>
              <a:gd name="connsiteX7" fmla="*/ 2170829 w 13038767"/>
              <a:gd name="connsiteY7" fmla="*/ 6243182 h 7638491"/>
              <a:gd name="connsiteX8" fmla="*/ 2831229 w 13038767"/>
              <a:gd name="connsiteY8" fmla="*/ 6900407 h 7638491"/>
              <a:gd name="connsiteX9" fmla="*/ 3158254 w 13038767"/>
              <a:gd name="connsiteY9" fmla="*/ 6017757 h 7638491"/>
              <a:gd name="connsiteX10" fmla="*/ 3580529 w 13038767"/>
              <a:gd name="connsiteY10" fmla="*/ 5589132 h 7638491"/>
              <a:gd name="connsiteX11" fmla="*/ 4136154 w 13038767"/>
              <a:gd name="connsiteY11" fmla="*/ 5404982 h 7638491"/>
              <a:gd name="connsiteX12" fmla="*/ 4717179 w 13038767"/>
              <a:gd name="connsiteY12" fmla="*/ 4919207 h 7638491"/>
              <a:gd name="connsiteX13" fmla="*/ 5390279 w 13038767"/>
              <a:gd name="connsiteY13" fmla="*/ 3817482 h 7638491"/>
              <a:gd name="connsiteX14" fmla="*/ 5091830 w 13038767"/>
              <a:gd name="connsiteY14" fmla="*/ 3350757 h 7638491"/>
              <a:gd name="connsiteX15" fmla="*/ 5063254 w 13038767"/>
              <a:gd name="connsiteY15" fmla="*/ 661532 h 7638491"/>
              <a:gd name="connsiteX16" fmla="*/ 2774079 w 13038767"/>
              <a:gd name="connsiteY16" fmla="*/ 632957 h 7638491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2774079 w 13038767"/>
              <a:gd name="connsiteY5" fmla="*/ 746623 h 7752157"/>
              <a:gd name="connsiteX6" fmla="*/ 2193054 w 13038767"/>
              <a:gd name="connsiteY6" fmla="*/ 1146673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5063254 w 13038767"/>
              <a:gd name="connsiteY15" fmla="*/ 775198 h 7752157"/>
              <a:gd name="connsiteX16" fmla="*/ 2774079 w 13038767"/>
              <a:gd name="connsiteY16" fmla="*/ 74662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2774079 w 13038767"/>
              <a:gd name="connsiteY5" fmla="*/ 746623 h 7752157"/>
              <a:gd name="connsiteX6" fmla="*/ 2193054 w 13038767"/>
              <a:gd name="connsiteY6" fmla="*/ 1146673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8470844 w 13038767"/>
              <a:gd name="connsiteY15" fmla="*/ 851773 h 7752157"/>
              <a:gd name="connsiteX16" fmla="*/ 2774079 w 13038767"/>
              <a:gd name="connsiteY16" fmla="*/ 74662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2193054 w 13038767"/>
              <a:gd name="connsiteY6" fmla="*/ 1146673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6790826 w 13038767"/>
              <a:gd name="connsiteY14" fmla="*/ 1894636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6790826 w 13038767"/>
              <a:gd name="connsiteY14" fmla="*/ 1894636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6790826 w 13038767"/>
              <a:gd name="connsiteY14" fmla="*/ 1894636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6790826 w 13038767"/>
              <a:gd name="connsiteY14" fmla="*/ 1894636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309164 w 13038767"/>
              <a:gd name="connsiteY14" fmla="*/ 1808489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213176 w 13038767"/>
              <a:gd name="connsiteY14" fmla="*/ 175105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213176 w 13038767"/>
              <a:gd name="connsiteY14" fmla="*/ 175105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213176 w 13038767"/>
              <a:gd name="connsiteY14" fmla="*/ 175105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6676524 w 13038767"/>
              <a:gd name="connsiteY13" fmla="*/ 3366408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6676524 w 13038767"/>
              <a:gd name="connsiteY13" fmla="*/ 3366408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6820507 w 13038767"/>
              <a:gd name="connsiteY13" fmla="*/ 3921577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436552 w 13038767"/>
              <a:gd name="connsiteY13" fmla="*/ 3375979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146255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146255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0 w 13038767"/>
              <a:gd name="connsiteY13" fmla="*/ 321325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11768 w 13038767"/>
              <a:gd name="connsiteY13" fmla="*/ 3241975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11768 w 13038767"/>
              <a:gd name="connsiteY13" fmla="*/ 3241975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6277805 w 13038767"/>
              <a:gd name="connsiteY10" fmla="*/ 7062005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277805 w 13038767"/>
              <a:gd name="connsiteY10" fmla="*/ 7062005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383393 w 13038767"/>
              <a:gd name="connsiteY10" fmla="*/ 7004573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121115 w 13038767"/>
              <a:gd name="connsiteY7" fmla="*/ 642385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121115 w 13038767"/>
              <a:gd name="connsiteY7" fmla="*/ 642385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121115 w 13038767"/>
              <a:gd name="connsiteY7" fmla="*/ 642385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380285 w 13038767"/>
              <a:gd name="connsiteY7" fmla="*/ 616541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380285 w 13038767"/>
              <a:gd name="connsiteY7" fmla="*/ 616541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457076 w 13038767"/>
              <a:gd name="connsiteY7" fmla="*/ 6107981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8470844 w 13038767"/>
              <a:gd name="connsiteY16" fmla="*/ 851773 h 7752157"/>
              <a:gd name="connsiteX17" fmla="*/ 4847430 w 13038767"/>
              <a:gd name="connsiteY17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640761 w 13038767"/>
              <a:gd name="connsiteY6" fmla="*/ 4745696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8470844 w 13038767"/>
              <a:gd name="connsiteY16" fmla="*/ 851773 h 7752157"/>
              <a:gd name="connsiteX17" fmla="*/ 4847430 w 13038767"/>
              <a:gd name="connsiteY17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8470844 w 13038767"/>
              <a:gd name="connsiteY16" fmla="*/ 851773 h 7752157"/>
              <a:gd name="connsiteX17" fmla="*/ 4847430 w 13038767"/>
              <a:gd name="connsiteY17" fmla="*/ 794483 h 775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038767" h="7752157">
                <a:moveTo>
                  <a:pt x="12665" y="0"/>
                </a:moveTo>
                <a:lnTo>
                  <a:pt x="13038767" y="113666"/>
                </a:lnTo>
                <a:lnTo>
                  <a:pt x="12962776" y="7701639"/>
                </a:lnTo>
                <a:lnTo>
                  <a:pt x="0" y="7752157"/>
                </a:lnTo>
                <a:cubicBezTo>
                  <a:pt x="4222" y="5168105"/>
                  <a:pt x="8443" y="2584052"/>
                  <a:pt x="12665" y="0"/>
                </a:cubicBezTo>
                <a:close/>
                <a:moveTo>
                  <a:pt x="4847430" y="794483"/>
                </a:moveTo>
                <a:cubicBezTo>
                  <a:pt x="4842533" y="2098792"/>
                  <a:pt x="4837635" y="3403100"/>
                  <a:pt x="4832738" y="4707409"/>
                </a:cubicBezTo>
                <a:cubicBezTo>
                  <a:pt x="4611440" y="5584983"/>
                  <a:pt x="3670531" y="5534553"/>
                  <a:pt x="3433255" y="5973777"/>
                </a:cubicBezTo>
                <a:cubicBezTo>
                  <a:pt x="3195979" y="6413001"/>
                  <a:pt x="3571812" y="5948956"/>
                  <a:pt x="3457076" y="6107981"/>
                </a:cubicBezTo>
                <a:cubicBezTo>
                  <a:pt x="3245261" y="6467442"/>
                  <a:pt x="2927858" y="6817333"/>
                  <a:pt x="2831229" y="7014073"/>
                </a:cubicBezTo>
                <a:cubicBezTo>
                  <a:pt x="3016967" y="6983911"/>
                  <a:pt x="4372410" y="7080621"/>
                  <a:pt x="4991634" y="7079038"/>
                </a:cubicBezTo>
                <a:cubicBezTo>
                  <a:pt x="5610858" y="7077455"/>
                  <a:pt x="6330798" y="7186468"/>
                  <a:pt x="6546575" y="7004573"/>
                </a:cubicBezTo>
                <a:cubicBezTo>
                  <a:pt x="6762352" y="6822678"/>
                  <a:pt x="6301630" y="6523675"/>
                  <a:pt x="6286296" y="5987670"/>
                </a:cubicBezTo>
                <a:cubicBezTo>
                  <a:pt x="6270962" y="5451665"/>
                  <a:pt x="6447127" y="4592331"/>
                  <a:pt x="6857723" y="4247982"/>
                </a:cubicBezTo>
                <a:cubicBezTo>
                  <a:pt x="6951558" y="4075926"/>
                  <a:pt x="6524493" y="4079291"/>
                  <a:pt x="6398158" y="3337694"/>
                </a:cubicBezTo>
                <a:cubicBezTo>
                  <a:pt x="6271823" y="2596097"/>
                  <a:pt x="6790938" y="2107947"/>
                  <a:pt x="7136386" y="1693627"/>
                </a:cubicBezTo>
                <a:cubicBezTo>
                  <a:pt x="7481834" y="1279307"/>
                  <a:pt x="8472887" y="1185410"/>
                  <a:pt x="8470844" y="851773"/>
                </a:cubicBezTo>
                <a:lnTo>
                  <a:pt x="4847430" y="794483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E5746D9-6457-939A-F8F4-993265FCD29C}"/>
              </a:ext>
            </a:extLst>
          </p:cNvPr>
          <p:cNvSpPr/>
          <p:nvPr/>
        </p:nvSpPr>
        <p:spPr>
          <a:xfrm>
            <a:off x="6477333" y="1196117"/>
            <a:ext cx="4344023" cy="5483151"/>
          </a:xfrm>
          <a:prstGeom prst="roundRect">
            <a:avLst>
              <a:gd name="adj" fmla="val 9197"/>
            </a:avLst>
          </a:prstGeom>
          <a:solidFill>
            <a:schemeClr val="accent4">
              <a:lumMod val="20000"/>
              <a:lumOff val="80000"/>
              <a:alpha val="55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D47D9F-1BB5-D376-BB4E-F3658420B78C}"/>
              </a:ext>
            </a:extLst>
          </p:cNvPr>
          <p:cNvSpPr txBox="1"/>
          <p:nvPr/>
        </p:nvSpPr>
        <p:spPr>
          <a:xfrm>
            <a:off x="6672403" y="1318304"/>
            <a:ext cx="4018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The Central Gathering Area Key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0FDC98-F148-72D5-3E8A-1248A2AD8571}"/>
              </a:ext>
            </a:extLst>
          </p:cNvPr>
          <p:cNvSpPr txBox="1"/>
          <p:nvPr/>
        </p:nvSpPr>
        <p:spPr>
          <a:xfrm>
            <a:off x="7119406" y="2161972"/>
            <a:ext cx="388959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Tree grove w/ stone dust paving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Movable bistro chairs &amp; tables (5)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Movable Adirondack style 	      chairs (5)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Central plaza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Modern conversation bench (2)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Tree grove in planting bed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Single occupancy restroom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Boulder seating (8)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Mix border / planting bed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Fence 4ft-tall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Stone piers at park entrance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BFCB19E-ABAF-8A0F-0BF8-0777C0F1D6C3}"/>
              </a:ext>
            </a:extLst>
          </p:cNvPr>
          <p:cNvSpPr/>
          <p:nvPr/>
        </p:nvSpPr>
        <p:spPr>
          <a:xfrm>
            <a:off x="6856058" y="223193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DD14994-E3B7-FBBB-B8D1-CF484AAFB66D}"/>
              </a:ext>
            </a:extLst>
          </p:cNvPr>
          <p:cNvSpPr/>
          <p:nvPr/>
        </p:nvSpPr>
        <p:spPr>
          <a:xfrm>
            <a:off x="6856058" y="255705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FB454C-0530-F84A-CE6C-D1994BF5C215}"/>
              </a:ext>
            </a:extLst>
          </p:cNvPr>
          <p:cNvSpPr/>
          <p:nvPr/>
        </p:nvSpPr>
        <p:spPr>
          <a:xfrm>
            <a:off x="6856058" y="2875743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1A2858E-6A6D-C9DB-022D-7959A0CDA37C}"/>
              </a:ext>
            </a:extLst>
          </p:cNvPr>
          <p:cNvSpPr/>
          <p:nvPr/>
        </p:nvSpPr>
        <p:spPr>
          <a:xfrm>
            <a:off x="6856058" y="344486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D9E807C-1D59-CA50-DD09-6FFBDA4CF165}"/>
              </a:ext>
            </a:extLst>
          </p:cNvPr>
          <p:cNvSpPr/>
          <p:nvPr/>
        </p:nvSpPr>
        <p:spPr>
          <a:xfrm>
            <a:off x="6856058" y="376189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FA348BD-8EEB-EA66-AF94-8E87C52A75A3}"/>
              </a:ext>
            </a:extLst>
          </p:cNvPr>
          <p:cNvSpPr/>
          <p:nvPr/>
        </p:nvSpPr>
        <p:spPr>
          <a:xfrm>
            <a:off x="6856058" y="407891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49839B-BFC5-4CBD-1C7F-E3685433EF0C}"/>
              </a:ext>
            </a:extLst>
          </p:cNvPr>
          <p:cNvSpPr txBox="1"/>
          <p:nvPr/>
        </p:nvSpPr>
        <p:spPr>
          <a:xfrm>
            <a:off x="690204" y="402621"/>
            <a:ext cx="3378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The Central Gathering Area is comprised of three seating areas and defined by a generous central spine pathway that connects Sagamore Road to Kenmore Road</a:t>
            </a:r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A54078C-AEC3-97E7-13F7-7F580B150F42}"/>
              </a:ext>
            </a:extLst>
          </p:cNvPr>
          <p:cNvSpPr/>
          <p:nvPr/>
        </p:nvSpPr>
        <p:spPr>
          <a:xfrm>
            <a:off x="5531430" y="79016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12A2808-06E0-30A0-9CE7-5396EFB1D252}"/>
              </a:ext>
            </a:extLst>
          </p:cNvPr>
          <p:cNvSpPr/>
          <p:nvPr/>
        </p:nvSpPr>
        <p:spPr>
          <a:xfrm>
            <a:off x="4903812" y="206952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A2D865-ED9F-1E5A-0BD7-C9F947DD5865}"/>
              </a:ext>
            </a:extLst>
          </p:cNvPr>
          <p:cNvSpPr/>
          <p:nvPr/>
        </p:nvSpPr>
        <p:spPr>
          <a:xfrm>
            <a:off x="4609267" y="295355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F065A46-07C4-AF49-B55A-08C18CDB9C18}"/>
              </a:ext>
            </a:extLst>
          </p:cNvPr>
          <p:cNvSpPr/>
          <p:nvPr/>
        </p:nvSpPr>
        <p:spPr>
          <a:xfrm>
            <a:off x="5296378" y="340990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A1542C9-5F1E-C52D-4D7A-62900C34B614}"/>
              </a:ext>
            </a:extLst>
          </p:cNvPr>
          <p:cNvSpPr/>
          <p:nvPr/>
        </p:nvSpPr>
        <p:spPr>
          <a:xfrm>
            <a:off x="5876590" y="417351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D916304-E166-D0CE-6E59-F77CBD9F9562}"/>
              </a:ext>
            </a:extLst>
          </p:cNvPr>
          <p:cNvSpPr/>
          <p:nvPr/>
        </p:nvSpPr>
        <p:spPr>
          <a:xfrm>
            <a:off x="6870889" y="4395944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1BD6509-C0F0-0D1D-C063-8B652F763F7E}"/>
              </a:ext>
            </a:extLst>
          </p:cNvPr>
          <p:cNvSpPr/>
          <p:nvPr/>
        </p:nvSpPr>
        <p:spPr>
          <a:xfrm>
            <a:off x="6870889" y="471297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CCE2966-6182-9C55-B3E9-155B6E94179D}"/>
              </a:ext>
            </a:extLst>
          </p:cNvPr>
          <p:cNvSpPr/>
          <p:nvPr/>
        </p:nvSpPr>
        <p:spPr>
          <a:xfrm>
            <a:off x="6870889" y="502999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I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28957F5-31DD-8DEF-058A-AD62D8FFF910}"/>
              </a:ext>
            </a:extLst>
          </p:cNvPr>
          <p:cNvSpPr/>
          <p:nvPr/>
        </p:nvSpPr>
        <p:spPr>
          <a:xfrm>
            <a:off x="6870889" y="534702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J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C05846-FFD6-0F8F-8B30-4CB823830CCE}"/>
              </a:ext>
            </a:extLst>
          </p:cNvPr>
          <p:cNvSpPr/>
          <p:nvPr/>
        </p:nvSpPr>
        <p:spPr>
          <a:xfrm>
            <a:off x="4556978" y="4468394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E3092A-A36E-F103-E3D1-537DBD2ACB60}"/>
              </a:ext>
            </a:extLst>
          </p:cNvPr>
          <p:cNvSpPr/>
          <p:nvPr/>
        </p:nvSpPr>
        <p:spPr>
          <a:xfrm>
            <a:off x="3653874" y="5103394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1E6A72-55CD-3F52-2A14-98C83186AB9B}"/>
              </a:ext>
            </a:extLst>
          </p:cNvPr>
          <p:cNvSpPr/>
          <p:nvPr/>
        </p:nvSpPr>
        <p:spPr>
          <a:xfrm>
            <a:off x="3252085" y="606071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A4E507-B23F-628D-37BD-1F7C903ECCA1}"/>
              </a:ext>
            </a:extLst>
          </p:cNvPr>
          <p:cNvSpPr/>
          <p:nvPr/>
        </p:nvSpPr>
        <p:spPr>
          <a:xfrm>
            <a:off x="3868398" y="640928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J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BC5957-E02A-FF87-10E8-A41B3C8446DE}"/>
              </a:ext>
            </a:extLst>
          </p:cNvPr>
          <p:cNvSpPr/>
          <p:nvPr/>
        </p:nvSpPr>
        <p:spPr>
          <a:xfrm>
            <a:off x="6440402" y="17873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J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43CA50-9C4E-D0C8-2E1C-8CC0D91A8939}"/>
              </a:ext>
            </a:extLst>
          </p:cNvPr>
          <p:cNvSpPr/>
          <p:nvPr/>
        </p:nvSpPr>
        <p:spPr>
          <a:xfrm>
            <a:off x="6880848" y="566404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E7C188-43E8-42EF-8C7A-7F233172D645}"/>
              </a:ext>
            </a:extLst>
          </p:cNvPr>
          <p:cNvSpPr/>
          <p:nvPr/>
        </p:nvSpPr>
        <p:spPr>
          <a:xfrm>
            <a:off x="5264597" y="655207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68B94B-A97F-36CF-78FC-1FBE65B15DB0}"/>
              </a:ext>
            </a:extLst>
          </p:cNvPr>
          <p:cNvSpPr/>
          <p:nvPr/>
        </p:nvSpPr>
        <p:spPr>
          <a:xfrm>
            <a:off x="4506146" y="61432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F4DA74-6ED5-D3FA-9D34-49B0A04D723D}"/>
              </a:ext>
            </a:extLst>
          </p:cNvPr>
          <p:cNvSpPr/>
          <p:nvPr/>
        </p:nvSpPr>
        <p:spPr>
          <a:xfrm>
            <a:off x="4863970" y="525646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0F36DD-CF3A-57B9-7537-3F01A4B74893}"/>
              </a:ext>
            </a:extLst>
          </p:cNvPr>
          <p:cNvSpPr/>
          <p:nvPr/>
        </p:nvSpPr>
        <p:spPr>
          <a:xfrm>
            <a:off x="5556352" y="196602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C967027-7810-D301-DDB2-5F614200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266" y="6455326"/>
            <a:ext cx="632926" cy="365125"/>
          </a:xfrm>
        </p:spPr>
        <p:txBody>
          <a:bodyPr/>
          <a:lstStyle/>
          <a:p>
            <a:fld id="{DB9E5391-B4A0-459C-8A74-455912222E3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71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3839705-A894-CF51-3825-80E4804AB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0058" r="31892" b="13600"/>
          <a:stretch/>
        </p:blipFill>
        <p:spPr>
          <a:xfrm>
            <a:off x="-434484" y="-1"/>
            <a:ext cx="12624060" cy="685800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418E77F-13DE-DBEC-37F8-56F9A92BE587}"/>
              </a:ext>
            </a:extLst>
          </p:cNvPr>
          <p:cNvSpPr/>
          <p:nvPr/>
        </p:nvSpPr>
        <p:spPr>
          <a:xfrm>
            <a:off x="-603250" y="-520700"/>
            <a:ext cx="13074650" cy="7795400"/>
          </a:xfrm>
          <a:custGeom>
            <a:avLst/>
            <a:gdLst>
              <a:gd name="connsiteX0" fmla="*/ 0 w 12418175"/>
              <a:gd name="connsiteY0" fmla="*/ 0 h 6830200"/>
              <a:gd name="connsiteX1" fmla="*/ 12418175 w 12418175"/>
              <a:gd name="connsiteY1" fmla="*/ 0 h 6830200"/>
              <a:gd name="connsiteX2" fmla="*/ 12418175 w 12418175"/>
              <a:gd name="connsiteY2" fmla="*/ 6830200 h 6830200"/>
              <a:gd name="connsiteX3" fmla="*/ 0 w 12418175"/>
              <a:gd name="connsiteY3" fmla="*/ 6830200 h 6830200"/>
              <a:gd name="connsiteX4" fmla="*/ 0 w 12418175"/>
              <a:gd name="connsiteY4" fmla="*/ 0 h 6830200"/>
              <a:gd name="connsiteX5" fmla="*/ 2457450 w 12418175"/>
              <a:gd name="connsiteY5" fmla="*/ 266700 h 6830200"/>
              <a:gd name="connsiteX6" fmla="*/ 1876425 w 12418175"/>
              <a:gd name="connsiteY6" fmla="*/ 666750 h 6830200"/>
              <a:gd name="connsiteX7" fmla="*/ 1854200 w 12418175"/>
              <a:gd name="connsiteY7" fmla="*/ 5876925 h 6830200"/>
              <a:gd name="connsiteX8" fmla="*/ 2514600 w 12418175"/>
              <a:gd name="connsiteY8" fmla="*/ 6534150 h 6830200"/>
              <a:gd name="connsiteX9" fmla="*/ 2841625 w 12418175"/>
              <a:gd name="connsiteY9" fmla="*/ 5651500 h 6830200"/>
              <a:gd name="connsiteX10" fmla="*/ 3263900 w 12418175"/>
              <a:gd name="connsiteY10" fmla="*/ 5222875 h 6830200"/>
              <a:gd name="connsiteX11" fmla="*/ 3819525 w 12418175"/>
              <a:gd name="connsiteY11" fmla="*/ 5038725 h 6830200"/>
              <a:gd name="connsiteX12" fmla="*/ 4400550 w 12418175"/>
              <a:gd name="connsiteY12" fmla="*/ 4552950 h 6830200"/>
              <a:gd name="connsiteX13" fmla="*/ 5073650 w 12418175"/>
              <a:gd name="connsiteY13" fmla="*/ 3451225 h 6830200"/>
              <a:gd name="connsiteX14" fmla="*/ 4775201 w 12418175"/>
              <a:gd name="connsiteY14" fmla="*/ 2984500 h 6830200"/>
              <a:gd name="connsiteX15" fmla="*/ 4746625 w 12418175"/>
              <a:gd name="connsiteY15" fmla="*/ 295275 h 6830200"/>
              <a:gd name="connsiteX16" fmla="*/ 2457450 w 12418175"/>
              <a:gd name="connsiteY16" fmla="*/ 266700 h 6830200"/>
              <a:gd name="connsiteX0" fmla="*/ 0 w 12722138"/>
              <a:gd name="connsiteY0" fmla="*/ 366257 h 7196457"/>
              <a:gd name="connsiteX1" fmla="*/ 12722138 w 12722138"/>
              <a:gd name="connsiteY1" fmla="*/ 0 h 7196457"/>
              <a:gd name="connsiteX2" fmla="*/ 12418175 w 12722138"/>
              <a:gd name="connsiteY2" fmla="*/ 7196457 h 7196457"/>
              <a:gd name="connsiteX3" fmla="*/ 0 w 12722138"/>
              <a:gd name="connsiteY3" fmla="*/ 7196457 h 7196457"/>
              <a:gd name="connsiteX4" fmla="*/ 0 w 12722138"/>
              <a:gd name="connsiteY4" fmla="*/ 366257 h 7196457"/>
              <a:gd name="connsiteX5" fmla="*/ 2457450 w 12722138"/>
              <a:gd name="connsiteY5" fmla="*/ 632957 h 7196457"/>
              <a:gd name="connsiteX6" fmla="*/ 1876425 w 12722138"/>
              <a:gd name="connsiteY6" fmla="*/ 1033007 h 7196457"/>
              <a:gd name="connsiteX7" fmla="*/ 1854200 w 12722138"/>
              <a:gd name="connsiteY7" fmla="*/ 6243182 h 7196457"/>
              <a:gd name="connsiteX8" fmla="*/ 2514600 w 12722138"/>
              <a:gd name="connsiteY8" fmla="*/ 6900407 h 7196457"/>
              <a:gd name="connsiteX9" fmla="*/ 2841625 w 12722138"/>
              <a:gd name="connsiteY9" fmla="*/ 6017757 h 7196457"/>
              <a:gd name="connsiteX10" fmla="*/ 3263900 w 12722138"/>
              <a:gd name="connsiteY10" fmla="*/ 5589132 h 7196457"/>
              <a:gd name="connsiteX11" fmla="*/ 3819525 w 12722138"/>
              <a:gd name="connsiteY11" fmla="*/ 5404982 h 7196457"/>
              <a:gd name="connsiteX12" fmla="*/ 4400550 w 12722138"/>
              <a:gd name="connsiteY12" fmla="*/ 4919207 h 7196457"/>
              <a:gd name="connsiteX13" fmla="*/ 5073650 w 12722138"/>
              <a:gd name="connsiteY13" fmla="*/ 3817482 h 7196457"/>
              <a:gd name="connsiteX14" fmla="*/ 4775201 w 12722138"/>
              <a:gd name="connsiteY14" fmla="*/ 3350757 h 7196457"/>
              <a:gd name="connsiteX15" fmla="*/ 4746625 w 12722138"/>
              <a:gd name="connsiteY15" fmla="*/ 661532 h 7196457"/>
              <a:gd name="connsiteX16" fmla="*/ 2457450 w 12722138"/>
              <a:gd name="connsiteY16" fmla="*/ 632957 h 7196457"/>
              <a:gd name="connsiteX0" fmla="*/ 0 w 12722138"/>
              <a:gd name="connsiteY0" fmla="*/ 366257 h 7587973"/>
              <a:gd name="connsiteX1" fmla="*/ 12722138 w 12722138"/>
              <a:gd name="connsiteY1" fmla="*/ 0 h 7587973"/>
              <a:gd name="connsiteX2" fmla="*/ 12646147 w 12722138"/>
              <a:gd name="connsiteY2" fmla="*/ 7587973 h 7587973"/>
              <a:gd name="connsiteX3" fmla="*/ 0 w 12722138"/>
              <a:gd name="connsiteY3" fmla="*/ 7196457 h 7587973"/>
              <a:gd name="connsiteX4" fmla="*/ 0 w 12722138"/>
              <a:gd name="connsiteY4" fmla="*/ 366257 h 7587973"/>
              <a:gd name="connsiteX5" fmla="*/ 2457450 w 12722138"/>
              <a:gd name="connsiteY5" fmla="*/ 632957 h 7587973"/>
              <a:gd name="connsiteX6" fmla="*/ 1876425 w 12722138"/>
              <a:gd name="connsiteY6" fmla="*/ 1033007 h 7587973"/>
              <a:gd name="connsiteX7" fmla="*/ 1854200 w 12722138"/>
              <a:gd name="connsiteY7" fmla="*/ 6243182 h 7587973"/>
              <a:gd name="connsiteX8" fmla="*/ 2514600 w 12722138"/>
              <a:gd name="connsiteY8" fmla="*/ 6900407 h 7587973"/>
              <a:gd name="connsiteX9" fmla="*/ 2841625 w 12722138"/>
              <a:gd name="connsiteY9" fmla="*/ 6017757 h 7587973"/>
              <a:gd name="connsiteX10" fmla="*/ 3263900 w 12722138"/>
              <a:gd name="connsiteY10" fmla="*/ 5589132 h 7587973"/>
              <a:gd name="connsiteX11" fmla="*/ 3819525 w 12722138"/>
              <a:gd name="connsiteY11" fmla="*/ 5404982 h 7587973"/>
              <a:gd name="connsiteX12" fmla="*/ 4400550 w 12722138"/>
              <a:gd name="connsiteY12" fmla="*/ 4919207 h 7587973"/>
              <a:gd name="connsiteX13" fmla="*/ 5073650 w 12722138"/>
              <a:gd name="connsiteY13" fmla="*/ 3817482 h 7587973"/>
              <a:gd name="connsiteX14" fmla="*/ 4775201 w 12722138"/>
              <a:gd name="connsiteY14" fmla="*/ 3350757 h 7587973"/>
              <a:gd name="connsiteX15" fmla="*/ 4746625 w 12722138"/>
              <a:gd name="connsiteY15" fmla="*/ 661532 h 7587973"/>
              <a:gd name="connsiteX16" fmla="*/ 2457450 w 12722138"/>
              <a:gd name="connsiteY16" fmla="*/ 632957 h 7587973"/>
              <a:gd name="connsiteX0" fmla="*/ 316629 w 13038767"/>
              <a:gd name="connsiteY0" fmla="*/ 366257 h 7638491"/>
              <a:gd name="connsiteX1" fmla="*/ 13038767 w 13038767"/>
              <a:gd name="connsiteY1" fmla="*/ 0 h 7638491"/>
              <a:gd name="connsiteX2" fmla="*/ 12962776 w 13038767"/>
              <a:gd name="connsiteY2" fmla="*/ 7587973 h 7638491"/>
              <a:gd name="connsiteX3" fmla="*/ 0 w 13038767"/>
              <a:gd name="connsiteY3" fmla="*/ 7638491 h 7638491"/>
              <a:gd name="connsiteX4" fmla="*/ 316629 w 13038767"/>
              <a:gd name="connsiteY4" fmla="*/ 366257 h 7638491"/>
              <a:gd name="connsiteX5" fmla="*/ 2774079 w 13038767"/>
              <a:gd name="connsiteY5" fmla="*/ 632957 h 7638491"/>
              <a:gd name="connsiteX6" fmla="*/ 2193054 w 13038767"/>
              <a:gd name="connsiteY6" fmla="*/ 1033007 h 7638491"/>
              <a:gd name="connsiteX7" fmla="*/ 2170829 w 13038767"/>
              <a:gd name="connsiteY7" fmla="*/ 6243182 h 7638491"/>
              <a:gd name="connsiteX8" fmla="*/ 2831229 w 13038767"/>
              <a:gd name="connsiteY8" fmla="*/ 6900407 h 7638491"/>
              <a:gd name="connsiteX9" fmla="*/ 3158254 w 13038767"/>
              <a:gd name="connsiteY9" fmla="*/ 6017757 h 7638491"/>
              <a:gd name="connsiteX10" fmla="*/ 3580529 w 13038767"/>
              <a:gd name="connsiteY10" fmla="*/ 5589132 h 7638491"/>
              <a:gd name="connsiteX11" fmla="*/ 4136154 w 13038767"/>
              <a:gd name="connsiteY11" fmla="*/ 5404982 h 7638491"/>
              <a:gd name="connsiteX12" fmla="*/ 4717179 w 13038767"/>
              <a:gd name="connsiteY12" fmla="*/ 4919207 h 7638491"/>
              <a:gd name="connsiteX13" fmla="*/ 5390279 w 13038767"/>
              <a:gd name="connsiteY13" fmla="*/ 3817482 h 7638491"/>
              <a:gd name="connsiteX14" fmla="*/ 5091830 w 13038767"/>
              <a:gd name="connsiteY14" fmla="*/ 3350757 h 7638491"/>
              <a:gd name="connsiteX15" fmla="*/ 5063254 w 13038767"/>
              <a:gd name="connsiteY15" fmla="*/ 661532 h 7638491"/>
              <a:gd name="connsiteX16" fmla="*/ 2774079 w 13038767"/>
              <a:gd name="connsiteY16" fmla="*/ 632957 h 7638491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2774079 w 13038767"/>
              <a:gd name="connsiteY5" fmla="*/ 746623 h 7752157"/>
              <a:gd name="connsiteX6" fmla="*/ 2193054 w 13038767"/>
              <a:gd name="connsiteY6" fmla="*/ 1146673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5063254 w 13038767"/>
              <a:gd name="connsiteY15" fmla="*/ 775198 h 7752157"/>
              <a:gd name="connsiteX16" fmla="*/ 2774079 w 13038767"/>
              <a:gd name="connsiteY16" fmla="*/ 74662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2774079 w 13038767"/>
              <a:gd name="connsiteY5" fmla="*/ 746623 h 7752157"/>
              <a:gd name="connsiteX6" fmla="*/ 2193054 w 13038767"/>
              <a:gd name="connsiteY6" fmla="*/ 1146673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8470844 w 13038767"/>
              <a:gd name="connsiteY15" fmla="*/ 851773 h 7752157"/>
              <a:gd name="connsiteX16" fmla="*/ 2774079 w 13038767"/>
              <a:gd name="connsiteY16" fmla="*/ 74662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2193054 w 13038767"/>
              <a:gd name="connsiteY6" fmla="*/ 1146673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5091830 w 13038767"/>
              <a:gd name="connsiteY14" fmla="*/ 3464423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6790826 w 13038767"/>
              <a:gd name="connsiteY14" fmla="*/ 1894636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6790826 w 13038767"/>
              <a:gd name="connsiteY14" fmla="*/ 1894636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6790826 w 13038767"/>
              <a:gd name="connsiteY14" fmla="*/ 1894636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6790826 w 13038767"/>
              <a:gd name="connsiteY14" fmla="*/ 1894636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309164 w 13038767"/>
              <a:gd name="connsiteY14" fmla="*/ 1808489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213176 w 13038767"/>
              <a:gd name="connsiteY14" fmla="*/ 175105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213176 w 13038767"/>
              <a:gd name="connsiteY14" fmla="*/ 175105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213176 w 13038767"/>
              <a:gd name="connsiteY14" fmla="*/ 175105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5390279 w 13038767"/>
              <a:gd name="connsiteY13" fmla="*/ 3931148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6676524 w 13038767"/>
              <a:gd name="connsiteY13" fmla="*/ 3366408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6676524 w 13038767"/>
              <a:gd name="connsiteY13" fmla="*/ 3366408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6820507 w 13038767"/>
              <a:gd name="connsiteY13" fmla="*/ 3921577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4717179 w 13038767"/>
              <a:gd name="connsiteY12" fmla="*/ 5032873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599733 w 13038767"/>
              <a:gd name="connsiteY13" fmla="*/ 3452555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780931 w 13038767"/>
              <a:gd name="connsiteY12" fmla="*/ 4209694 h 7752157"/>
              <a:gd name="connsiteX13" fmla="*/ 6436552 w 13038767"/>
              <a:gd name="connsiteY13" fmla="*/ 3375979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213176 w 13038767"/>
              <a:gd name="connsiteY14" fmla="*/ 179891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37597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146255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436552 w 13038767"/>
              <a:gd name="connsiteY13" fmla="*/ 3146255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0 w 13038767"/>
              <a:gd name="connsiteY13" fmla="*/ 3213259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11768 w 13038767"/>
              <a:gd name="connsiteY13" fmla="*/ 3241975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11768 w 13038767"/>
              <a:gd name="connsiteY13" fmla="*/ 3241975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45985 w 13038767"/>
              <a:gd name="connsiteY14" fmla="*/ 1760630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69361 w 13038767"/>
              <a:gd name="connsiteY13" fmla="*/ 3251546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4136154 w 13038767"/>
              <a:gd name="connsiteY11" fmla="*/ 5518648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3580529 w 13038767"/>
              <a:gd name="connsiteY10" fmla="*/ 5702798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3158254 w 13038767"/>
              <a:gd name="connsiteY9" fmla="*/ 6131423 h 7752157"/>
              <a:gd name="connsiteX10" fmla="*/ 6277805 w 13038767"/>
              <a:gd name="connsiteY10" fmla="*/ 7062005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277805 w 13038767"/>
              <a:gd name="connsiteY10" fmla="*/ 7062005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383393 w 13038767"/>
              <a:gd name="connsiteY10" fmla="*/ 7004573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190307 w 13038767"/>
              <a:gd name="connsiteY11" fmla="*/ 6016385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2170829 w 13038767"/>
              <a:gd name="connsiteY7" fmla="*/ 6356848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121115 w 13038767"/>
              <a:gd name="connsiteY7" fmla="*/ 642385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121115 w 13038767"/>
              <a:gd name="connsiteY7" fmla="*/ 642385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121115 w 13038767"/>
              <a:gd name="connsiteY7" fmla="*/ 642385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380285 w 13038767"/>
              <a:gd name="connsiteY7" fmla="*/ 616541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380285 w 13038767"/>
              <a:gd name="connsiteY7" fmla="*/ 6165412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457076 w 13038767"/>
              <a:gd name="connsiteY7" fmla="*/ 6107981 h 7752157"/>
              <a:gd name="connsiteX8" fmla="*/ 2831229 w 13038767"/>
              <a:gd name="connsiteY8" fmla="*/ 7014073 h 7752157"/>
              <a:gd name="connsiteX9" fmla="*/ 4991634 w 13038767"/>
              <a:gd name="connsiteY9" fmla="*/ 7079038 h 7752157"/>
              <a:gd name="connsiteX10" fmla="*/ 6546575 w 13038767"/>
              <a:gd name="connsiteY10" fmla="*/ 7004573 h 7752157"/>
              <a:gd name="connsiteX11" fmla="*/ 6286296 w 13038767"/>
              <a:gd name="connsiteY11" fmla="*/ 5987670 h 7752157"/>
              <a:gd name="connsiteX12" fmla="*/ 6857723 w 13038767"/>
              <a:gd name="connsiteY12" fmla="*/ 4247982 h 7752157"/>
              <a:gd name="connsiteX13" fmla="*/ 6398158 w 13038767"/>
              <a:gd name="connsiteY13" fmla="*/ 3337694 h 7752157"/>
              <a:gd name="connsiteX14" fmla="*/ 7136386 w 13038767"/>
              <a:gd name="connsiteY14" fmla="*/ 1693627 h 7752157"/>
              <a:gd name="connsiteX15" fmla="*/ 8470844 w 13038767"/>
              <a:gd name="connsiteY15" fmla="*/ 851773 h 7752157"/>
              <a:gd name="connsiteX16" fmla="*/ 4847430 w 13038767"/>
              <a:gd name="connsiteY16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80731 w 13038767"/>
              <a:gd name="connsiteY6" fmla="*/ 3472637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8470844 w 13038767"/>
              <a:gd name="connsiteY16" fmla="*/ 851773 h 7752157"/>
              <a:gd name="connsiteX17" fmla="*/ 4847430 w 13038767"/>
              <a:gd name="connsiteY17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640761 w 13038767"/>
              <a:gd name="connsiteY6" fmla="*/ 4745696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8470844 w 13038767"/>
              <a:gd name="connsiteY16" fmla="*/ 851773 h 7752157"/>
              <a:gd name="connsiteX17" fmla="*/ 4847430 w 13038767"/>
              <a:gd name="connsiteY17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8470844 w 13038767"/>
              <a:gd name="connsiteY16" fmla="*/ 851773 h 7752157"/>
              <a:gd name="connsiteX17" fmla="*/ 4847430 w 13038767"/>
              <a:gd name="connsiteY17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4847430 w 13038767"/>
              <a:gd name="connsiteY5" fmla="*/ 794483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11941094 w 13038767"/>
              <a:gd name="connsiteY16" fmla="*/ 599182 h 7752157"/>
              <a:gd name="connsiteX17" fmla="*/ 4847430 w 13038767"/>
              <a:gd name="connsiteY17" fmla="*/ 794483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7136386 w 13038767"/>
              <a:gd name="connsiteY15" fmla="*/ 1693627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6398158 w 13038767"/>
              <a:gd name="connsiteY14" fmla="*/ 3337694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6857723 w 13038767"/>
              <a:gd name="connsiteY13" fmla="*/ 424798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225013 w 13038767"/>
              <a:gd name="connsiteY13" fmla="*/ 703911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225013 w 13038767"/>
              <a:gd name="connsiteY13" fmla="*/ 703911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225013 w 13038767"/>
              <a:gd name="connsiteY13" fmla="*/ 703911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680959 w 13038767"/>
              <a:gd name="connsiteY13" fmla="*/ 703911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680959 w 13038767"/>
              <a:gd name="connsiteY13" fmla="*/ 703911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680959 w 13038767"/>
              <a:gd name="connsiteY13" fmla="*/ 703911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680959 w 13038767"/>
              <a:gd name="connsiteY13" fmla="*/ 7039112 h 7752157"/>
              <a:gd name="connsiteX14" fmla="*/ 11236244 w 13038767"/>
              <a:gd name="connsiteY14" fmla="*/ 7012893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680959 w 13038767"/>
              <a:gd name="connsiteY13" fmla="*/ 7039112 h 7752157"/>
              <a:gd name="connsiteX14" fmla="*/ 11248909 w 13038767"/>
              <a:gd name="connsiteY14" fmla="*/ 7202336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680959 w 13038767"/>
              <a:gd name="connsiteY13" fmla="*/ 7039112 h 7752157"/>
              <a:gd name="connsiteX14" fmla="*/ 11248909 w 13038767"/>
              <a:gd name="connsiteY14" fmla="*/ 7126559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286296 w 13038767"/>
              <a:gd name="connsiteY12" fmla="*/ 5987670 h 7752157"/>
              <a:gd name="connsiteX13" fmla="*/ 7655629 w 13038767"/>
              <a:gd name="connsiteY13" fmla="*/ 7165408 h 7752157"/>
              <a:gd name="connsiteX14" fmla="*/ 11248909 w 13038767"/>
              <a:gd name="connsiteY14" fmla="*/ 7126559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6843562 w 13038767"/>
              <a:gd name="connsiteY12" fmla="*/ 7187478 h 7752157"/>
              <a:gd name="connsiteX13" fmla="*/ 7655629 w 13038767"/>
              <a:gd name="connsiteY13" fmla="*/ 7165408 h 7752157"/>
              <a:gd name="connsiteX14" fmla="*/ 11248909 w 13038767"/>
              <a:gd name="connsiteY14" fmla="*/ 7126559 h 7752157"/>
              <a:gd name="connsiteX15" fmla="*/ 11936477 w 13038767"/>
              <a:gd name="connsiteY15" fmla="*/ 6429708 h 7752157"/>
              <a:gd name="connsiteX16" fmla="*/ 11941094 w 13038767"/>
              <a:gd name="connsiteY16" fmla="*/ 599182 h 7752157"/>
              <a:gd name="connsiteX17" fmla="*/ 7671757 w 13038767"/>
              <a:gd name="connsiteY17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46575 w 13038767"/>
              <a:gd name="connsiteY11" fmla="*/ 7004573 h 7752157"/>
              <a:gd name="connsiteX12" fmla="*/ 7655629 w 13038767"/>
              <a:gd name="connsiteY12" fmla="*/ 7165408 h 7752157"/>
              <a:gd name="connsiteX13" fmla="*/ 11248909 w 13038767"/>
              <a:gd name="connsiteY13" fmla="*/ 7126559 h 7752157"/>
              <a:gd name="connsiteX14" fmla="*/ 11936477 w 13038767"/>
              <a:gd name="connsiteY14" fmla="*/ 6429708 h 7752157"/>
              <a:gd name="connsiteX15" fmla="*/ 11941094 w 13038767"/>
              <a:gd name="connsiteY15" fmla="*/ 599182 h 7752157"/>
              <a:gd name="connsiteX16" fmla="*/ 7671757 w 13038767"/>
              <a:gd name="connsiteY16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59241 w 13038767"/>
              <a:gd name="connsiteY11" fmla="*/ 6751982 h 7752157"/>
              <a:gd name="connsiteX12" fmla="*/ 7655629 w 13038767"/>
              <a:gd name="connsiteY12" fmla="*/ 7165408 h 7752157"/>
              <a:gd name="connsiteX13" fmla="*/ 11248909 w 13038767"/>
              <a:gd name="connsiteY13" fmla="*/ 7126559 h 7752157"/>
              <a:gd name="connsiteX14" fmla="*/ 11936477 w 13038767"/>
              <a:gd name="connsiteY14" fmla="*/ 6429708 h 7752157"/>
              <a:gd name="connsiteX15" fmla="*/ 11941094 w 13038767"/>
              <a:gd name="connsiteY15" fmla="*/ 599182 h 7752157"/>
              <a:gd name="connsiteX16" fmla="*/ 7671757 w 13038767"/>
              <a:gd name="connsiteY16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4991634 w 13038767"/>
              <a:gd name="connsiteY10" fmla="*/ 7079038 h 7752157"/>
              <a:gd name="connsiteX11" fmla="*/ 6559241 w 13038767"/>
              <a:gd name="connsiteY11" fmla="*/ 6751982 h 7752157"/>
              <a:gd name="connsiteX12" fmla="*/ 7655629 w 13038767"/>
              <a:gd name="connsiteY12" fmla="*/ 7165408 h 7752157"/>
              <a:gd name="connsiteX13" fmla="*/ 11248909 w 13038767"/>
              <a:gd name="connsiteY13" fmla="*/ 7126559 h 7752157"/>
              <a:gd name="connsiteX14" fmla="*/ 11936477 w 13038767"/>
              <a:gd name="connsiteY14" fmla="*/ 6429708 h 7752157"/>
              <a:gd name="connsiteX15" fmla="*/ 11941094 w 13038767"/>
              <a:gd name="connsiteY15" fmla="*/ 599182 h 7752157"/>
              <a:gd name="connsiteX16" fmla="*/ 7671757 w 13038767"/>
              <a:gd name="connsiteY16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2831229 w 13038767"/>
              <a:gd name="connsiteY9" fmla="*/ 7014073 h 7752157"/>
              <a:gd name="connsiteX10" fmla="*/ 6017511 w 13038767"/>
              <a:gd name="connsiteY10" fmla="*/ 5550862 h 7752157"/>
              <a:gd name="connsiteX11" fmla="*/ 6559241 w 13038767"/>
              <a:gd name="connsiteY11" fmla="*/ 6751982 h 7752157"/>
              <a:gd name="connsiteX12" fmla="*/ 7655629 w 13038767"/>
              <a:gd name="connsiteY12" fmla="*/ 7165408 h 7752157"/>
              <a:gd name="connsiteX13" fmla="*/ 11248909 w 13038767"/>
              <a:gd name="connsiteY13" fmla="*/ 7126559 h 7752157"/>
              <a:gd name="connsiteX14" fmla="*/ 11936477 w 13038767"/>
              <a:gd name="connsiteY14" fmla="*/ 6429708 h 7752157"/>
              <a:gd name="connsiteX15" fmla="*/ 11941094 w 13038767"/>
              <a:gd name="connsiteY15" fmla="*/ 599182 h 7752157"/>
              <a:gd name="connsiteX16" fmla="*/ 7671757 w 13038767"/>
              <a:gd name="connsiteY16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3457076 w 13038767"/>
              <a:gd name="connsiteY8" fmla="*/ 6107981 h 7752157"/>
              <a:gd name="connsiteX9" fmla="*/ 6017511 w 13038767"/>
              <a:gd name="connsiteY9" fmla="*/ 5550862 h 7752157"/>
              <a:gd name="connsiteX10" fmla="*/ 6559241 w 13038767"/>
              <a:gd name="connsiteY10" fmla="*/ 6751982 h 7752157"/>
              <a:gd name="connsiteX11" fmla="*/ 7655629 w 13038767"/>
              <a:gd name="connsiteY11" fmla="*/ 7165408 h 7752157"/>
              <a:gd name="connsiteX12" fmla="*/ 11248909 w 13038767"/>
              <a:gd name="connsiteY12" fmla="*/ 7126559 h 7752157"/>
              <a:gd name="connsiteX13" fmla="*/ 11936477 w 13038767"/>
              <a:gd name="connsiteY13" fmla="*/ 6429708 h 7752157"/>
              <a:gd name="connsiteX14" fmla="*/ 11941094 w 13038767"/>
              <a:gd name="connsiteY14" fmla="*/ 599182 h 7752157"/>
              <a:gd name="connsiteX15" fmla="*/ 7671757 w 13038767"/>
              <a:gd name="connsiteY15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3433255 w 13038767"/>
              <a:gd name="connsiteY7" fmla="*/ 5973777 h 7752157"/>
              <a:gd name="connsiteX8" fmla="*/ 6017511 w 13038767"/>
              <a:gd name="connsiteY8" fmla="*/ 5550862 h 7752157"/>
              <a:gd name="connsiteX9" fmla="*/ 6559241 w 13038767"/>
              <a:gd name="connsiteY9" fmla="*/ 6751982 h 7752157"/>
              <a:gd name="connsiteX10" fmla="*/ 7655629 w 13038767"/>
              <a:gd name="connsiteY10" fmla="*/ 7165408 h 7752157"/>
              <a:gd name="connsiteX11" fmla="*/ 11248909 w 13038767"/>
              <a:gd name="connsiteY11" fmla="*/ 7126559 h 7752157"/>
              <a:gd name="connsiteX12" fmla="*/ 11936477 w 13038767"/>
              <a:gd name="connsiteY12" fmla="*/ 6429708 h 7752157"/>
              <a:gd name="connsiteX13" fmla="*/ 11941094 w 13038767"/>
              <a:gd name="connsiteY13" fmla="*/ 599182 h 7752157"/>
              <a:gd name="connsiteX14" fmla="*/ 7671757 w 13038767"/>
              <a:gd name="connsiteY14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4832738 w 13038767"/>
              <a:gd name="connsiteY6" fmla="*/ 4707409 h 7752157"/>
              <a:gd name="connsiteX7" fmla="*/ 6017511 w 13038767"/>
              <a:gd name="connsiteY7" fmla="*/ 5550862 h 7752157"/>
              <a:gd name="connsiteX8" fmla="*/ 6559241 w 13038767"/>
              <a:gd name="connsiteY8" fmla="*/ 6751982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7671757 w 13038767"/>
              <a:gd name="connsiteY13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7671757 w 13038767"/>
              <a:gd name="connsiteY5" fmla="*/ 617670 h 7752157"/>
              <a:gd name="connsiteX6" fmla="*/ 6327225 w 13038767"/>
              <a:gd name="connsiteY6" fmla="*/ 3482343 h 7752157"/>
              <a:gd name="connsiteX7" fmla="*/ 6017511 w 13038767"/>
              <a:gd name="connsiteY7" fmla="*/ 5550862 h 7752157"/>
              <a:gd name="connsiteX8" fmla="*/ 6559241 w 13038767"/>
              <a:gd name="connsiteY8" fmla="*/ 6751982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7671757 w 13038767"/>
              <a:gd name="connsiteY13" fmla="*/ 617670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27225 w 13038767"/>
              <a:gd name="connsiteY6" fmla="*/ 3482343 h 7752157"/>
              <a:gd name="connsiteX7" fmla="*/ 6017511 w 13038767"/>
              <a:gd name="connsiteY7" fmla="*/ 5550862 h 7752157"/>
              <a:gd name="connsiteX8" fmla="*/ 6559241 w 13038767"/>
              <a:gd name="connsiteY8" fmla="*/ 6751982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27225 w 13038767"/>
              <a:gd name="connsiteY6" fmla="*/ 3482343 h 7752157"/>
              <a:gd name="connsiteX7" fmla="*/ 6017511 w 13038767"/>
              <a:gd name="connsiteY7" fmla="*/ 5550862 h 7752157"/>
              <a:gd name="connsiteX8" fmla="*/ 6559241 w 13038767"/>
              <a:gd name="connsiteY8" fmla="*/ 6751982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017511 w 13038767"/>
              <a:gd name="connsiteY7" fmla="*/ 5550862 h 7752157"/>
              <a:gd name="connsiteX8" fmla="*/ 6559241 w 13038767"/>
              <a:gd name="connsiteY8" fmla="*/ 6751982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802751 w 13038767"/>
              <a:gd name="connsiteY7" fmla="*/ 4591016 h 7752157"/>
              <a:gd name="connsiteX8" fmla="*/ 6559241 w 13038767"/>
              <a:gd name="connsiteY8" fmla="*/ 6751982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802751 w 13038767"/>
              <a:gd name="connsiteY7" fmla="*/ 4591016 h 7752157"/>
              <a:gd name="connsiteX8" fmla="*/ 6369264 w 13038767"/>
              <a:gd name="connsiteY8" fmla="*/ 6272059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802751 w 13038767"/>
              <a:gd name="connsiteY7" fmla="*/ 4591016 h 7752157"/>
              <a:gd name="connsiteX8" fmla="*/ 6293274 w 13038767"/>
              <a:gd name="connsiteY8" fmla="*/ 6133134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840747 w 13038767"/>
              <a:gd name="connsiteY7" fmla="*/ 4591016 h 7752157"/>
              <a:gd name="connsiteX8" fmla="*/ 6293274 w 13038767"/>
              <a:gd name="connsiteY8" fmla="*/ 6133134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840747 w 13038767"/>
              <a:gd name="connsiteY7" fmla="*/ 4591016 h 7752157"/>
              <a:gd name="connsiteX8" fmla="*/ 6293274 w 13038767"/>
              <a:gd name="connsiteY8" fmla="*/ 6133134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840747 w 13038767"/>
              <a:gd name="connsiteY7" fmla="*/ 4591016 h 7752157"/>
              <a:gd name="connsiteX8" fmla="*/ 6293274 w 13038767"/>
              <a:gd name="connsiteY8" fmla="*/ 6133134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929403 w 13038767"/>
              <a:gd name="connsiteY7" fmla="*/ 4578387 h 7752157"/>
              <a:gd name="connsiteX8" fmla="*/ 6293274 w 13038767"/>
              <a:gd name="connsiteY8" fmla="*/ 6133134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929403 w 13038767"/>
              <a:gd name="connsiteY7" fmla="*/ 4578387 h 7752157"/>
              <a:gd name="connsiteX8" fmla="*/ 6356599 w 13038767"/>
              <a:gd name="connsiteY8" fmla="*/ 6057357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929403 w 13038767"/>
              <a:gd name="connsiteY7" fmla="*/ 4578387 h 7752157"/>
              <a:gd name="connsiteX8" fmla="*/ 6356599 w 13038767"/>
              <a:gd name="connsiteY8" fmla="*/ 6057357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  <a:gd name="connsiteX0" fmla="*/ 12665 w 13038767"/>
              <a:gd name="connsiteY0" fmla="*/ 0 h 7752157"/>
              <a:gd name="connsiteX1" fmla="*/ 13038767 w 13038767"/>
              <a:gd name="connsiteY1" fmla="*/ 113666 h 7752157"/>
              <a:gd name="connsiteX2" fmla="*/ 12962776 w 13038767"/>
              <a:gd name="connsiteY2" fmla="*/ 7701639 h 7752157"/>
              <a:gd name="connsiteX3" fmla="*/ 0 w 13038767"/>
              <a:gd name="connsiteY3" fmla="*/ 7752157 h 7752157"/>
              <a:gd name="connsiteX4" fmla="*/ 12665 w 13038767"/>
              <a:gd name="connsiteY4" fmla="*/ 0 h 7752157"/>
              <a:gd name="connsiteX5" fmla="*/ 8241689 w 13038767"/>
              <a:gd name="connsiteY5" fmla="*/ 946039 h 7752157"/>
              <a:gd name="connsiteX6" fmla="*/ 6314560 w 13038767"/>
              <a:gd name="connsiteY6" fmla="*/ 3520231 h 7752157"/>
              <a:gd name="connsiteX7" fmla="*/ 6929403 w 13038767"/>
              <a:gd name="connsiteY7" fmla="*/ 4578387 h 7752157"/>
              <a:gd name="connsiteX8" fmla="*/ 6356599 w 13038767"/>
              <a:gd name="connsiteY8" fmla="*/ 6057357 h 7752157"/>
              <a:gd name="connsiteX9" fmla="*/ 7655629 w 13038767"/>
              <a:gd name="connsiteY9" fmla="*/ 7165408 h 7752157"/>
              <a:gd name="connsiteX10" fmla="*/ 11248909 w 13038767"/>
              <a:gd name="connsiteY10" fmla="*/ 7126559 h 7752157"/>
              <a:gd name="connsiteX11" fmla="*/ 11936477 w 13038767"/>
              <a:gd name="connsiteY11" fmla="*/ 6429708 h 7752157"/>
              <a:gd name="connsiteX12" fmla="*/ 11941094 w 13038767"/>
              <a:gd name="connsiteY12" fmla="*/ 599182 h 7752157"/>
              <a:gd name="connsiteX13" fmla="*/ 8241689 w 13038767"/>
              <a:gd name="connsiteY13" fmla="*/ 946039 h 775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38767" h="7752157">
                <a:moveTo>
                  <a:pt x="12665" y="0"/>
                </a:moveTo>
                <a:lnTo>
                  <a:pt x="13038767" y="113666"/>
                </a:lnTo>
                <a:lnTo>
                  <a:pt x="12962776" y="7701639"/>
                </a:lnTo>
                <a:lnTo>
                  <a:pt x="0" y="7752157"/>
                </a:lnTo>
                <a:cubicBezTo>
                  <a:pt x="4222" y="5168105"/>
                  <a:pt x="8443" y="2584052"/>
                  <a:pt x="12665" y="0"/>
                </a:cubicBezTo>
                <a:close/>
                <a:moveTo>
                  <a:pt x="8241689" y="946039"/>
                </a:moveTo>
                <a:cubicBezTo>
                  <a:pt x="6792966" y="1656759"/>
                  <a:pt x="6319457" y="2215922"/>
                  <a:pt x="6314560" y="3520231"/>
                </a:cubicBezTo>
                <a:cubicBezTo>
                  <a:pt x="6634114" y="4392948"/>
                  <a:pt x="6960392" y="4168162"/>
                  <a:pt x="6929403" y="4578387"/>
                </a:cubicBezTo>
                <a:cubicBezTo>
                  <a:pt x="6898414" y="4988612"/>
                  <a:pt x="6096245" y="5209412"/>
                  <a:pt x="6356599" y="6057357"/>
                </a:cubicBezTo>
                <a:cubicBezTo>
                  <a:pt x="6616953" y="6905302"/>
                  <a:pt x="6871907" y="7145077"/>
                  <a:pt x="7655629" y="7165408"/>
                </a:cubicBezTo>
                <a:cubicBezTo>
                  <a:pt x="8192745" y="7182796"/>
                  <a:pt x="10073156" y="7179713"/>
                  <a:pt x="11248909" y="7126559"/>
                </a:cubicBezTo>
                <a:cubicBezTo>
                  <a:pt x="11626758" y="6871332"/>
                  <a:pt x="11291287" y="7138718"/>
                  <a:pt x="11936477" y="6429708"/>
                </a:cubicBezTo>
                <a:cubicBezTo>
                  <a:pt x="11910414" y="5442848"/>
                  <a:pt x="11943137" y="932819"/>
                  <a:pt x="11941094" y="599182"/>
                </a:cubicBezTo>
                <a:lnTo>
                  <a:pt x="8241689" y="946039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E5746D9-6457-939A-F8F4-993265FCD29C}"/>
              </a:ext>
            </a:extLst>
          </p:cNvPr>
          <p:cNvSpPr/>
          <p:nvPr/>
        </p:nvSpPr>
        <p:spPr>
          <a:xfrm>
            <a:off x="738033" y="1881650"/>
            <a:ext cx="4344023" cy="4621130"/>
          </a:xfrm>
          <a:prstGeom prst="roundRect">
            <a:avLst>
              <a:gd name="adj" fmla="val 9197"/>
            </a:avLst>
          </a:prstGeom>
          <a:solidFill>
            <a:schemeClr val="accent4">
              <a:lumMod val="20000"/>
              <a:lumOff val="80000"/>
              <a:alpha val="55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D47D9F-1BB5-D376-BB4E-F3658420B78C}"/>
              </a:ext>
            </a:extLst>
          </p:cNvPr>
          <p:cNvSpPr txBox="1"/>
          <p:nvPr/>
        </p:nvSpPr>
        <p:spPr>
          <a:xfrm>
            <a:off x="933103" y="2003836"/>
            <a:ext cx="401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Eastern Play Area Key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0FDC98-F148-72D5-3E8A-1248A2AD8571}"/>
              </a:ext>
            </a:extLst>
          </p:cNvPr>
          <p:cNvSpPr txBox="1"/>
          <p:nvPr/>
        </p:nvSpPr>
        <p:spPr>
          <a:xfrm>
            <a:off x="1387530" y="2459562"/>
            <a:ext cx="336755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Open lawn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Seat wall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Playground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Small lawn play mounds (3)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Game court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Seat wall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Mix border / planting bed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Buffer planting 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Fence 4ft-tall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Stone piers with gate at park entrance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Fence 6ft-tall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BFCB19E-ABAF-8A0F-0BF8-0777C0F1D6C3}"/>
              </a:ext>
            </a:extLst>
          </p:cNvPr>
          <p:cNvSpPr/>
          <p:nvPr/>
        </p:nvSpPr>
        <p:spPr>
          <a:xfrm>
            <a:off x="1124182" y="252952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DD14994-E3B7-FBBB-B8D1-CF484AAFB66D}"/>
              </a:ext>
            </a:extLst>
          </p:cNvPr>
          <p:cNvSpPr/>
          <p:nvPr/>
        </p:nvSpPr>
        <p:spPr>
          <a:xfrm>
            <a:off x="1124182" y="285464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FB454C-0530-F84A-CE6C-D1994BF5C215}"/>
              </a:ext>
            </a:extLst>
          </p:cNvPr>
          <p:cNvSpPr/>
          <p:nvPr/>
        </p:nvSpPr>
        <p:spPr>
          <a:xfrm>
            <a:off x="1124182" y="339591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1A2858E-6A6D-C9DB-022D-7959A0CDA37C}"/>
              </a:ext>
            </a:extLst>
          </p:cNvPr>
          <p:cNvSpPr/>
          <p:nvPr/>
        </p:nvSpPr>
        <p:spPr>
          <a:xfrm>
            <a:off x="1124182" y="378117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D9E807C-1D59-CA50-DD09-6FFBDA4CF165}"/>
              </a:ext>
            </a:extLst>
          </p:cNvPr>
          <p:cNvSpPr/>
          <p:nvPr/>
        </p:nvSpPr>
        <p:spPr>
          <a:xfrm>
            <a:off x="1124182" y="412275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FA348BD-8EEB-EA66-AF94-8E87C52A75A3}"/>
              </a:ext>
            </a:extLst>
          </p:cNvPr>
          <p:cNvSpPr/>
          <p:nvPr/>
        </p:nvSpPr>
        <p:spPr>
          <a:xfrm>
            <a:off x="1124182" y="445075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49839B-BFC5-4CBD-1C7F-E3685433EF0C}"/>
              </a:ext>
            </a:extLst>
          </p:cNvPr>
          <p:cNvSpPr txBox="1"/>
          <p:nvPr/>
        </p:nvSpPr>
        <p:spPr>
          <a:xfrm>
            <a:off x="419100" y="355221"/>
            <a:ext cx="5741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Lucida Sans" panose="020B0602030504020204" pitchFamily="34" charset="0"/>
              </a:rPr>
              <a:t>The Eastern Play Area focuses young kid activities in the interior of the park away from Earlington Road while still being close to key park amenities. </a:t>
            </a:r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D916304-E166-D0CE-6E59-F77CBD9F9562}"/>
              </a:ext>
            </a:extLst>
          </p:cNvPr>
          <p:cNvSpPr/>
          <p:nvPr/>
        </p:nvSpPr>
        <p:spPr>
          <a:xfrm>
            <a:off x="1139013" y="4767773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1BD6509-C0F0-0D1D-C063-8B652F763F7E}"/>
              </a:ext>
            </a:extLst>
          </p:cNvPr>
          <p:cNvSpPr/>
          <p:nvPr/>
        </p:nvSpPr>
        <p:spPr>
          <a:xfrm>
            <a:off x="1139013" y="508479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CCE2966-6182-9C55-B3E9-155B6E94179D}"/>
              </a:ext>
            </a:extLst>
          </p:cNvPr>
          <p:cNvSpPr/>
          <p:nvPr/>
        </p:nvSpPr>
        <p:spPr>
          <a:xfrm>
            <a:off x="1139013" y="541397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I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28957F5-31DD-8DEF-058A-AD62D8FFF910}"/>
              </a:ext>
            </a:extLst>
          </p:cNvPr>
          <p:cNvSpPr/>
          <p:nvPr/>
        </p:nvSpPr>
        <p:spPr>
          <a:xfrm>
            <a:off x="1139013" y="594315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J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9C352F-C17E-E9C1-06A9-EB85769411A4}"/>
              </a:ext>
            </a:extLst>
          </p:cNvPr>
          <p:cNvSpPr/>
          <p:nvPr/>
        </p:nvSpPr>
        <p:spPr>
          <a:xfrm>
            <a:off x="8267896" y="223880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C6E614-1262-79A0-54BC-2260E64BAFB8}"/>
              </a:ext>
            </a:extLst>
          </p:cNvPr>
          <p:cNvSpPr/>
          <p:nvPr/>
        </p:nvSpPr>
        <p:spPr>
          <a:xfrm>
            <a:off x="8464368" y="50514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6A4A82-9A73-DE6F-659E-2D18FC0A825E}"/>
              </a:ext>
            </a:extLst>
          </p:cNvPr>
          <p:cNvSpPr/>
          <p:nvPr/>
        </p:nvSpPr>
        <p:spPr>
          <a:xfrm>
            <a:off x="8564893" y="447773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02FFC5-D609-7A60-35E0-B1DE939D4EE2}"/>
              </a:ext>
            </a:extLst>
          </p:cNvPr>
          <p:cNvSpPr/>
          <p:nvPr/>
        </p:nvSpPr>
        <p:spPr>
          <a:xfrm>
            <a:off x="9098293" y="541944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B505CE-8F10-13F2-755D-56017F1AE2FA}"/>
              </a:ext>
            </a:extLst>
          </p:cNvPr>
          <p:cNvSpPr/>
          <p:nvPr/>
        </p:nvSpPr>
        <p:spPr>
          <a:xfrm>
            <a:off x="10624839" y="532545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D8E514-C383-BAA4-EEC4-5BB06C742829}"/>
              </a:ext>
            </a:extLst>
          </p:cNvPr>
          <p:cNvSpPr/>
          <p:nvPr/>
        </p:nvSpPr>
        <p:spPr>
          <a:xfrm>
            <a:off x="6611639" y="5439750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F8F490-8D0D-F39E-7B4B-13DCD0D02505}"/>
              </a:ext>
            </a:extLst>
          </p:cNvPr>
          <p:cNvSpPr/>
          <p:nvPr/>
        </p:nvSpPr>
        <p:spPr>
          <a:xfrm>
            <a:off x="6384138" y="4424754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0D7895-1691-0D6E-2830-171DB28D8452}"/>
              </a:ext>
            </a:extLst>
          </p:cNvPr>
          <p:cNvSpPr/>
          <p:nvPr/>
        </p:nvSpPr>
        <p:spPr>
          <a:xfrm>
            <a:off x="8153596" y="6226726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F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28BED0-CC1B-8121-81BC-59639FED45D8}"/>
              </a:ext>
            </a:extLst>
          </p:cNvPr>
          <p:cNvSpPr/>
          <p:nvPr/>
        </p:nvSpPr>
        <p:spPr>
          <a:xfrm>
            <a:off x="10853439" y="1962885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E0224E-C210-A40C-8172-73FC2FDF03F8}"/>
              </a:ext>
            </a:extLst>
          </p:cNvPr>
          <p:cNvSpPr/>
          <p:nvPr/>
        </p:nvSpPr>
        <p:spPr>
          <a:xfrm>
            <a:off x="11082039" y="470633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G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6715840-9AA1-7236-D3D5-BF280E07C4D3}"/>
              </a:ext>
            </a:extLst>
          </p:cNvPr>
          <p:cNvSpPr/>
          <p:nvPr/>
        </p:nvSpPr>
        <p:spPr>
          <a:xfrm>
            <a:off x="7721874" y="6409288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3B5CB8-0ED2-0F99-6219-BF7725257D3C}"/>
              </a:ext>
            </a:extLst>
          </p:cNvPr>
          <p:cNvSpPr/>
          <p:nvPr/>
        </p:nvSpPr>
        <p:spPr>
          <a:xfrm>
            <a:off x="7924996" y="210974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H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29D0A9-A11C-C4D3-1221-279C01C3052B}"/>
              </a:ext>
            </a:extLst>
          </p:cNvPr>
          <p:cNvSpPr/>
          <p:nvPr/>
        </p:nvSpPr>
        <p:spPr>
          <a:xfrm>
            <a:off x="10073606" y="6238551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E0D3200-A776-8191-F9B2-35D2CC4041DE}"/>
              </a:ext>
            </a:extLst>
          </p:cNvPr>
          <p:cNvSpPr/>
          <p:nvPr/>
        </p:nvSpPr>
        <p:spPr>
          <a:xfrm>
            <a:off x="9900903" y="39084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64625A-BE26-133A-87EA-B46469E18195}"/>
              </a:ext>
            </a:extLst>
          </p:cNvPr>
          <p:cNvSpPr/>
          <p:nvPr/>
        </p:nvSpPr>
        <p:spPr>
          <a:xfrm>
            <a:off x="11221380" y="2854649"/>
            <a:ext cx="228600" cy="228600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latin typeface="AvantGarde Bk BT" panose="020B0402020202020204" pitchFamily="34" charset="0"/>
              </a:rPr>
              <a:t>J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9F54824-71F3-3A7E-4973-9E0E34DB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266" y="6455326"/>
            <a:ext cx="632926" cy="365125"/>
          </a:xfrm>
        </p:spPr>
        <p:txBody>
          <a:bodyPr/>
          <a:lstStyle/>
          <a:p>
            <a:fld id="{DB9E5391-B4A0-459C-8A74-455912222E3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59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6987670-C918-81B0-8774-91948CE75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r="384"/>
          <a:stretch/>
        </p:blipFill>
        <p:spPr>
          <a:xfrm>
            <a:off x="-2424" y="-5829"/>
            <a:ext cx="12499224" cy="69007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88D02-EAB3-5347-924F-DF1B722D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650" y="6364445"/>
            <a:ext cx="632926" cy="365125"/>
          </a:xfrm>
          <a:prstGeom prst="rect">
            <a:avLst/>
          </a:prstGeom>
        </p:spPr>
        <p:txBody>
          <a:bodyPr/>
          <a:lstStyle/>
          <a:p>
            <a:fld id="{DB9E5391-B4A0-459C-8A74-455912222E3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4CBEE2-A3DD-A5FE-3EC0-8CE2214738AE}"/>
              </a:ext>
            </a:extLst>
          </p:cNvPr>
          <p:cNvSpPr/>
          <p:nvPr/>
        </p:nvSpPr>
        <p:spPr>
          <a:xfrm>
            <a:off x="8585735" y="1474851"/>
            <a:ext cx="3041335" cy="409817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4CC74-5E71-A34F-8ADD-19EC742FEBBB}"/>
              </a:ext>
            </a:extLst>
          </p:cNvPr>
          <p:cNvSpPr txBox="1"/>
          <p:nvPr/>
        </p:nvSpPr>
        <p:spPr>
          <a:xfrm>
            <a:off x="8890874" y="1548435"/>
            <a:ext cx="2388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Lighting Concept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FC98E-1B5B-F221-D797-DCD305531B77}"/>
              </a:ext>
            </a:extLst>
          </p:cNvPr>
          <p:cNvSpPr txBox="1"/>
          <p:nvPr/>
        </p:nvSpPr>
        <p:spPr>
          <a:xfrm>
            <a:off x="8933306" y="2083684"/>
            <a:ext cx="2491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Schematic layout for budgetary purposes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Design provides lighting along walkways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  <a:p>
            <a:endParaRPr lang="en-US" dirty="0">
              <a:latin typeface="Lucida Bright" panose="020406020505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048DC16-6DB1-31B6-0D0F-80ACC03A44C2}"/>
              </a:ext>
            </a:extLst>
          </p:cNvPr>
          <p:cNvSpPr/>
          <p:nvPr/>
        </p:nvSpPr>
        <p:spPr>
          <a:xfrm>
            <a:off x="1062866" y="915575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4CE7BD-D0F3-8391-52C8-F9055CEDD045}"/>
              </a:ext>
            </a:extLst>
          </p:cNvPr>
          <p:cNvSpPr/>
          <p:nvPr/>
        </p:nvSpPr>
        <p:spPr>
          <a:xfrm>
            <a:off x="1483277" y="2402448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994AAF-C733-152F-BE09-5D3345139E6E}"/>
              </a:ext>
            </a:extLst>
          </p:cNvPr>
          <p:cNvSpPr/>
          <p:nvPr/>
        </p:nvSpPr>
        <p:spPr>
          <a:xfrm>
            <a:off x="1049353" y="1769274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C98706-7220-6F15-D5F5-05FE784102D0}"/>
              </a:ext>
            </a:extLst>
          </p:cNvPr>
          <p:cNvSpPr/>
          <p:nvPr/>
        </p:nvSpPr>
        <p:spPr>
          <a:xfrm>
            <a:off x="990230" y="2705249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B88537-E76E-78E8-E599-A8676714B412}"/>
              </a:ext>
            </a:extLst>
          </p:cNvPr>
          <p:cNvSpPr/>
          <p:nvPr/>
        </p:nvSpPr>
        <p:spPr>
          <a:xfrm>
            <a:off x="1062866" y="3891666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D4B286-DF5A-866E-8461-07D7D325B606}"/>
              </a:ext>
            </a:extLst>
          </p:cNvPr>
          <p:cNvSpPr/>
          <p:nvPr/>
        </p:nvSpPr>
        <p:spPr>
          <a:xfrm>
            <a:off x="1062866" y="4800069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C1296F-3414-10D0-E79E-8F646C5ED95A}"/>
              </a:ext>
            </a:extLst>
          </p:cNvPr>
          <p:cNvSpPr/>
          <p:nvPr/>
        </p:nvSpPr>
        <p:spPr>
          <a:xfrm>
            <a:off x="2561059" y="5370085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4992AD-9150-C719-E34E-6AC0A4824F74}"/>
              </a:ext>
            </a:extLst>
          </p:cNvPr>
          <p:cNvSpPr/>
          <p:nvPr/>
        </p:nvSpPr>
        <p:spPr>
          <a:xfrm>
            <a:off x="4296785" y="5429136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9BCC9A-559C-C23F-B320-2CCCF92F2A52}"/>
              </a:ext>
            </a:extLst>
          </p:cNvPr>
          <p:cNvSpPr/>
          <p:nvPr/>
        </p:nvSpPr>
        <p:spPr>
          <a:xfrm>
            <a:off x="5684436" y="5370085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D33DC0-3598-7268-7226-CFB18811439C}"/>
              </a:ext>
            </a:extLst>
          </p:cNvPr>
          <p:cNvSpPr/>
          <p:nvPr/>
        </p:nvSpPr>
        <p:spPr>
          <a:xfrm>
            <a:off x="6790778" y="4920615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AA7FCC8-90D0-4F0B-3192-D1BA68728A67}"/>
              </a:ext>
            </a:extLst>
          </p:cNvPr>
          <p:cNvSpPr/>
          <p:nvPr/>
        </p:nvSpPr>
        <p:spPr>
          <a:xfrm>
            <a:off x="5548249" y="4020830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B74AD6A-63E2-438F-9195-2C51A4B995E7}"/>
              </a:ext>
            </a:extLst>
          </p:cNvPr>
          <p:cNvSpPr/>
          <p:nvPr/>
        </p:nvSpPr>
        <p:spPr>
          <a:xfrm>
            <a:off x="3858659" y="4537794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99DF708-1D56-67A0-C143-4201BFC76515}"/>
              </a:ext>
            </a:extLst>
          </p:cNvPr>
          <p:cNvSpPr/>
          <p:nvPr/>
        </p:nvSpPr>
        <p:spPr>
          <a:xfrm>
            <a:off x="3353887" y="3450245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7BF722A-B2CF-3255-A75C-80C9FA8927FC}"/>
              </a:ext>
            </a:extLst>
          </p:cNvPr>
          <p:cNvSpPr/>
          <p:nvPr/>
        </p:nvSpPr>
        <p:spPr>
          <a:xfrm>
            <a:off x="2481259" y="2971602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4191D1F-3095-BEB6-18EF-32799D1DCFCA}"/>
              </a:ext>
            </a:extLst>
          </p:cNvPr>
          <p:cNvSpPr/>
          <p:nvPr/>
        </p:nvSpPr>
        <p:spPr>
          <a:xfrm>
            <a:off x="3802568" y="2734469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D1FFE7-CF66-E5BA-E5C8-8469292416B4}"/>
              </a:ext>
            </a:extLst>
          </p:cNvPr>
          <p:cNvSpPr/>
          <p:nvPr/>
        </p:nvSpPr>
        <p:spPr>
          <a:xfrm>
            <a:off x="2223064" y="1845489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F17DC05-8022-1D69-E39C-46CE59D55405}"/>
              </a:ext>
            </a:extLst>
          </p:cNvPr>
          <p:cNvSpPr/>
          <p:nvPr/>
        </p:nvSpPr>
        <p:spPr>
          <a:xfrm>
            <a:off x="2941245" y="1581922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43475A6-8447-20EB-E969-E7EB63F76E14}"/>
              </a:ext>
            </a:extLst>
          </p:cNvPr>
          <p:cNvSpPr/>
          <p:nvPr/>
        </p:nvSpPr>
        <p:spPr>
          <a:xfrm>
            <a:off x="2417444" y="1202259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023AC03-96CE-1B56-B833-2C42A9638E5A}"/>
              </a:ext>
            </a:extLst>
          </p:cNvPr>
          <p:cNvSpPr/>
          <p:nvPr/>
        </p:nvSpPr>
        <p:spPr>
          <a:xfrm>
            <a:off x="3744642" y="1239887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AAFAFD3-ECAD-26E4-9C49-889A353621D7}"/>
              </a:ext>
            </a:extLst>
          </p:cNvPr>
          <p:cNvSpPr/>
          <p:nvPr/>
        </p:nvSpPr>
        <p:spPr>
          <a:xfrm>
            <a:off x="4916828" y="1222467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02473F6-869B-37BB-3576-D4C102661969}"/>
              </a:ext>
            </a:extLst>
          </p:cNvPr>
          <p:cNvSpPr/>
          <p:nvPr/>
        </p:nvSpPr>
        <p:spPr>
          <a:xfrm>
            <a:off x="6194152" y="1254561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619F542-B576-6C1F-5049-FFD80BD93EC3}"/>
              </a:ext>
            </a:extLst>
          </p:cNvPr>
          <p:cNvSpPr/>
          <p:nvPr/>
        </p:nvSpPr>
        <p:spPr>
          <a:xfrm>
            <a:off x="6824814" y="3021093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BF5C6D9-FDC2-A32A-D7B6-F6A2AE320BD9}"/>
              </a:ext>
            </a:extLst>
          </p:cNvPr>
          <p:cNvSpPr/>
          <p:nvPr/>
        </p:nvSpPr>
        <p:spPr>
          <a:xfrm>
            <a:off x="7284952" y="4125397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DEC3C3D-6486-2BC0-A50E-F6675530EC30}"/>
              </a:ext>
            </a:extLst>
          </p:cNvPr>
          <p:cNvSpPr/>
          <p:nvPr/>
        </p:nvSpPr>
        <p:spPr>
          <a:xfrm>
            <a:off x="5588550" y="4732114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7B34346-FBCC-D918-E3E0-37F57A6E1645}"/>
              </a:ext>
            </a:extLst>
          </p:cNvPr>
          <p:cNvSpPr/>
          <p:nvPr/>
        </p:nvSpPr>
        <p:spPr>
          <a:xfrm>
            <a:off x="6950140" y="1768531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DFD3603-E993-55FD-F7F0-B0AEF4F0F876}"/>
              </a:ext>
            </a:extLst>
          </p:cNvPr>
          <p:cNvSpPr/>
          <p:nvPr/>
        </p:nvSpPr>
        <p:spPr>
          <a:xfrm>
            <a:off x="1722579" y="4369068"/>
            <a:ext cx="605602" cy="605602"/>
          </a:xfrm>
          <a:prstGeom prst="ellipse">
            <a:avLst/>
          </a:prstGeom>
          <a:solidFill>
            <a:schemeClr val="accent3">
              <a:lumMod val="75000"/>
              <a:alpha val="4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2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92B255-F39B-94EC-4B31-F0CEF44E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Funding &amp; Probable Cost of  Development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601EB9-6ADE-6A9F-0E75-1D77333BE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Brookline Park Master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B4E90-05E2-8CC7-317C-C2BB9659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23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D96CCB-1E0D-5709-3814-3534F41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24800" cy="2852737"/>
          </a:xfrm>
        </p:spPr>
        <p:txBody>
          <a:bodyPr/>
          <a:lstStyle/>
          <a:p>
            <a:r>
              <a:rPr lang="en-US" dirty="0">
                <a:latin typeface="Adobe Caslon Pro"/>
              </a:rPr>
              <a:t>The Master Plan Process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F90DD4-C16B-CD57-02AE-3C5E92353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Brookline Park Master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DF169-805F-9918-3209-8E0E96E3D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4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F4D92-51F1-DD91-8A07-222B720A9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6"/>
          <a:stretch/>
        </p:blipFill>
        <p:spPr>
          <a:xfrm>
            <a:off x="6187526" y="703172"/>
            <a:ext cx="5943600" cy="55821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1A035-A44F-075E-4018-C5EC0AAD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Probable Cost of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D81E7-48F1-9E45-4F1C-CC3FB7A2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C48C27-C62B-E3E8-69A1-57E6E2417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" t="1378" r="-174" b="81630"/>
          <a:stretch/>
        </p:blipFill>
        <p:spPr>
          <a:xfrm>
            <a:off x="6197852" y="128431"/>
            <a:ext cx="5943600" cy="574742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BC74E-F5A4-B545-5E43-2B3E6FFD35EE}"/>
              </a:ext>
            </a:extLst>
          </p:cNvPr>
          <p:cNvSpPr txBox="1"/>
          <p:nvPr/>
        </p:nvSpPr>
        <p:spPr>
          <a:xfrm>
            <a:off x="539015" y="1292359"/>
            <a:ext cx="5024387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Local Funding</a:t>
            </a:r>
          </a:p>
          <a:p>
            <a:pPr marL="630238" lvl="2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Delaware County </a:t>
            </a:r>
          </a:p>
          <a:p>
            <a:pPr marL="630238" lvl="2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Township Parks Capital Improvement Funds </a:t>
            </a:r>
          </a:p>
          <a:p>
            <a:pPr marL="173038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State Funding</a:t>
            </a:r>
          </a:p>
          <a:p>
            <a:pPr marL="630238" lvl="2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DCNR – C2P2</a:t>
            </a:r>
          </a:p>
          <a:p>
            <a:pPr marL="630238" lvl="2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DCED – GTRP</a:t>
            </a:r>
          </a:p>
          <a:p>
            <a:pPr marL="630238" lvl="2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CDBG – Sidewalk Improvements </a:t>
            </a:r>
          </a:p>
          <a:p>
            <a:pPr marL="630238" lvl="2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Land &amp; Water Conservation Fund (Federal through DCNR)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31338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271F51-4864-0FD8-6785-D0D113F57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657" y="940137"/>
            <a:ext cx="6232509" cy="539379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1A035-A44F-075E-4018-C5EC0AAD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Probable Cost of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D81E7-48F1-9E45-4F1C-CC3FB7A2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6DEBD8-C9BE-77C5-7642-90B6819B6F3A}"/>
              </a:ext>
            </a:extLst>
          </p:cNvPr>
          <p:cNvGrpSpPr/>
          <p:nvPr/>
        </p:nvGrpSpPr>
        <p:grpSpPr>
          <a:xfrm>
            <a:off x="247956" y="949373"/>
            <a:ext cx="5661758" cy="5368058"/>
            <a:chOff x="266428" y="949373"/>
            <a:chExt cx="5572879" cy="528379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572F741-6BA1-4956-0EED-C6DB9109176D}"/>
                </a:ext>
              </a:extLst>
            </p:cNvPr>
            <p:cNvSpPr/>
            <p:nvPr/>
          </p:nvSpPr>
          <p:spPr>
            <a:xfrm>
              <a:off x="266429" y="5201269"/>
              <a:ext cx="5572878" cy="103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9F012486-6DE3-0B01-CF9B-309729AC3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3" t="4310" r="6924" b="90821"/>
            <a:stretch/>
          </p:blipFill>
          <p:spPr>
            <a:xfrm>
              <a:off x="266429" y="5201269"/>
              <a:ext cx="2515463" cy="355273"/>
            </a:xfrm>
            <a:prstGeom prst="rect">
              <a:avLst/>
            </a:prstGeom>
          </p:spPr>
        </p:pic>
        <p:pic>
          <p:nvPicPr>
            <p:cNvPr id="17" name="Picture 1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37BF65A6-EA64-75FE-3F1F-E13013785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81" t="16676" r="16992" b="76544"/>
            <a:stretch/>
          </p:blipFill>
          <p:spPr>
            <a:xfrm>
              <a:off x="266428" y="5556542"/>
              <a:ext cx="1298909" cy="494597"/>
            </a:xfrm>
            <a:prstGeom prst="rect">
              <a:avLst/>
            </a:prstGeom>
          </p:spPr>
        </p:pic>
        <p:pic>
          <p:nvPicPr>
            <p:cNvPr id="19" name="Picture 1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932402A2-B547-8020-54C7-5474088BA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35" t="24151" r="15742" b="69182"/>
            <a:stretch/>
          </p:blipFill>
          <p:spPr>
            <a:xfrm>
              <a:off x="1565338" y="5556542"/>
              <a:ext cx="1501337" cy="48638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81B69F-2214-4217-A6A0-7D6876F9E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" t="2863" r="29540" b="15540"/>
            <a:stretch/>
          </p:blipFill>
          <p:spPr>
            <a:xfrm>
              <a:off x="266428" y="949373"/>
              <a:ext cx="5572878" cy="4262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6384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D5E766-0695-E457-9ACA-AE7F4640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Comments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A304ED-E7C6-5A3D-0EBF-BDF4F7433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Brookline Park Master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70A61-D065-18DC-8EAB-8E1BA750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37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70A61-D065-18DC-8EAB-8E1BA750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D274A92-F08F-805A-7C53-C825DFBEE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3364" r="4674" b="16168"/>
          <a:stretch/>
        </p:blipFill>
        <p:spPr>
          <a:xfrm>
            <a:off x="0" y="0"/>
            <a:ext cx="12189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02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045141A-4215-1D3C-A52F-99AA3E2883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6000"/>
          <a:stretch/>
        </p:blipFill>
        <p:spPr>
          <a:xfrm>
            <a:off x="6376987" y="-67725"/>
            <a:ext cx="5826910" cy="642866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2028AD-F371-BD1D-4BFB-FEA7C907C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96A7B5-D575-23DB-8D79-90360541A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6283"/>
            <a:ext cx="5980669" cy="5013929"/>
          </a:xfrm>
        </p:spPr>
        <p:txBody>
          <a:bodyPr>
            <a:normAutofit/>
          </a:bodyPr>
          <a:lstStyle/>
          <a:p>
            <a:pPr marL="0" indent="0" algn="ctr" defTabSz="45720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Simone Collins Landscape Architecture</a:t>
            </a:r>
          </a:p>
          <a:p>
            <a:pPr marL="858838" indent="231775" defTabSz="457200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Peter Simone, RLA, FASLA, Principal</a:t>
            </a:r>
          </a:p>
          <a:p>
            <a:pPr marL="0" indent="1255713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psimone@simonecollins.com </a:t>
            </a:r>
          </a:p>
          <a:p>
            <a:pPr marL="858838" indent="231775" defTabSz="457200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Sarah Leeper, RLA, Project Manager</a:t>
            </a:r>
          </a:p>
          <a:p>
            <a:pPr marL="0" indent="1255713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sleeper@simonecollins.com</a:t>
            </a:r>
          </a:p>
          <a:p>
            <a:pPr marL="858838" indent="231775" defTabSz="457200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Michelle Armour, Staff Landscape Architect</a:t>
            </a:r>
          </a:p>
          <a:p>
            <a:pPr marL="0" indent="1255713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marmour@simonecollins.com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19CA3-B631-E90A-34A1-827DADF8C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54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0">
            <a:extLst>
              <a:ext uri="{FF2B5EF4-FFF2-40B4-BE49-F238E27FC236}">
                <a16:creationId xmlns:a16="http://schemas.microsoft.com/office/drawing/2014/main" id="{C615D9BF-0AE2-4E6C-85A0-7BFDBAE3FA5C}"/>
              </a:ext>
            </a:extLst>
          </p:cNvPr>
          <p:cNvSpPr txBox="1">
            <a:spLocks/>
          </p:cNvSpPr>
          <p:nvPr/>
        </p:nvSpPr>
        <p:spPr>
          <a:xfrm>
            <a:off x="142875" y="218466"/>
            <a:ext cx="10809975" cy="109974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spc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  <a:ea typeface="+mn-ea"/>
                <a:cs typeface="+mn-cs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dobe Caslon Pro"/>
              </a:rPr>
              <a:t>Parking – </a:t>
            </a: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dobe Caslon Pro"/>
              </a:rPr>
              <a:t>Existing Conditions 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8C6C4F-E56B-45B3-B269-848B420A2164}"/>
              </a:ext>
            </a:extLst>
          </p:cNvPr>
          <p:cNvSpPr txBox="1"/>
          <p:nvPr/>
        </p:nvSpPr>
        <p:spPr>
          <a:xfrm>
            <a:off x="6053177" y="1536007"/>
            <a:ext cx="6196012" cy="52322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2" indent="-457200">
              <a:tabLst>
                <a:tab pos="5486400" algn="r"/>
              </a:tabLst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Sagamore along Park 	18 Spaces</a:t>
            </a:r>
            <a:endParaRPr lang="en-US" sz="2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Calibri"/>
            </a:endParaRPr>
          </a:p>
          <a:p>
            <a:pPr marL="800100" lvl="2" indent="-457200">
              <a:tabLst>
                <a:tab pos="5486400" algn="r"/>
              </a:tabLst>
            </a:pP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Kenmore along Park 	18 Spaces</a:t>
            </a:r>
          </a:p>
          <a:p>
            <a:pPr marL="800100" lvl="2" indent="-457200">
              <a:tabLst>
                <a:tab pos="5486400" algn="r"/>
              </a:tabLs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Calibri"/>
              </a:rPr>
              <a:t>Total Spaces along Park 	36 Spaces </a:t>
            </a:r>
          </a:p>
          <a:p>
            <a:pPr marL="800100" lvl="2" indent="-457200">
              <a:tabLst>
                <a:tab pos="5486400" algn="r"/>
              </a:tabLst>
            </a:pP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marL="800100" lvl="2" indent="-457200">
              <a:tabLst>
                <a:tab pos="5486400" algn="r"/>
              </a:tabLst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Sagamore Opposite Park 	15 Spaces</a:t>
            </a:r>
            <a:endParaRPr lang="en-US" sz="20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Calibri"/>
            </a:endParaRPr>
          </a:p>
          <a:p>
            <a:pPr marL="800100" lvl="2" indent="-457200">
              <a:tabLst>
                <a:tab pos="5486400" algn="r"/>
              </a:tabLst>
            </a:pPr>
            <a:r>
              <a:rPr lang="en-US" sz="2000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Kenmore Opposite Park 	14 Spaces</a:t>
            </a:r>
          </a:p>
          <a:p>
            <a:pPr marL="800100" lvl="2" indent="-457200">
              <a:tabLst>
                <a:tab pos="5486400" algn="r"/>
              </a:tabLst>
            </a:pP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Calibri"/>
              </a:rPr>
              <a:t>Total Spaces </a:t>
            </a: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Opposite Park </a:t>
            </a: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Calibri"/>
              </a:rPr>
              <a:t>	29 Spaces</a:t>
            </a:r>
          </a:p>
          <a:p>
            <a:pPr marL="800100" lvl="2" indent="-457200">
              <a:tabLst>
                <a:tab pos="5486400" algn="r"/>
              </a:tabLst>
            </a:pPr>
            <a:r>
              <a:rPr lang="en-US" sz="2000" b="1" u="sng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		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		</a:t>
            </a:r>
          </a:p>
          <a:p>
            <a:pPr marL="339725" lvl="2" indent="3175">
              <a:tabLst>
                <a:tab pos="5486400" algn="r"/>
              </a:tabLs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Total Existing On-street  	65 Spaces    Spaces within the </a:t>
            </a:r>
          </a:p>
          <a:p>
            <a:pPr marL="800100" lvl="2" indent="-457200">
              <a:tabLst>
                <a:tab pos="5486400" algn="r"/>
              </a:tabLs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Park Vicinity</a:t>
            </a:r>
          </a:p>
          <a:p>
            <a:pPr marL="800100" lvl="2" indent="-457200">
              <a:tabLst>
                <a:tab pos="5486400" algn="r"/>
              </a:tabLs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	</a:t>
            </a:r>
          </a:p>
          <a:p>
            <a:pPr marL="800100" lvl="2" indent="-457200">
              <a:tabLst>
                <a:tab pos="4911725" algn="r"/>
              </a:tabLst>
            </a:pP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cs typeface="Calibri"/>
            </a:endParaRPr>
          </a:p>
          <a:p>
            <a:pPr marL="342900" lvl="1" indent="-171450"/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342900" lvl="1" indent="-171450">
              <a:spcAft>
                <a:spcPts val="300"/>
              </a:spcAft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0" name="Slide Number Placeholder 4">
            <a:extLst>
              <a:ext uri="{FF2B5EF4-FFF2-40B4-BE49-F238E27FC236}">
                <a16:creationId xmlns:a16="http://schemas.microsoft.com/office/drawing/2014/main" id="{DE002126-C3E9-2E13-64A0-82E6C8D8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650" y="6364445"/>
            <a:ext cx="632926" cy="365125"/>
          </a:xfrm>
        </p:spPr>
        <p:txBody>
          <a:bodyPr/>
          <a:lstStyle/>
          <a:p>
            <a:fld id="{DB9E5391-B4A0-459C-8A74-455912222E39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F8DE28-8E92-57E9-6743-2939F75D0148}"/>
              </a:ext>
            </a:extLst>
          </p:cNvPr>
          <p:cNvGrpSpPr/>
          <p:nvPr/>
        </p:nvGrpSpPr>
        <p:grpSpPr>
          <a:xfrm>
            <a:off x="263692" y="1216732"/>
            <a:ext cx="5789485" cy="4806294"/>
            <a:chOff x="263692" y="1216732"/>
            <a:chExt cx="5789485" cy="4806294"/>
          </a:xfrm>
        </p:grpSpPr>
        <p:pic>
          <p:nvPicPr>
            <p:cNvPr id="6" name="Picture 5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3CDD30F2-FB41-904D-296D-64045C4AC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92" y="1216732"/>
              <a:ext cx="5789485" cy="480629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31331B-1505-9E29-ABC2-FDE00E53A562}"/>
                </a:ext>
              </a:extLst>
            </p:cNvPr>
            <p:cNvSpPr txBox="1"/>
            <p:nvPr/>
          </p:nvSpPr>
          <p:spPr>
            <a:xfrm rot="16200000">
              <a:off x="-203146" y="3227698"/>
              <a:ext cx="1715181" cy="20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>
                      <a:lumMod val="75000"/>
                    </a:schemeClr>
                  </a:solidFill>
                </a:rPr>
                <a:t>Earlington Rd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91A8463-5381-8170-C3CB-9CFB59181AD8}"/>
                </a:ext>
              </a:extLst>
            </p:cNvPr>
            <p:cNvSpPr/>
            <p:nvPr/>
          </p:nvSpPr>
          <p:spPr>
            <a:xfrm>
              <a:off x="1250951" y="1953156"/>
              <a:ext cx="3851276" cy="111769"/>
            </a:xfrm>
            <a:prstGeom prst="rect">
              <a:avLst/>
            </a:prstGeom>
            <a:solidFill>
              <a:schemeClr val="accent5">
                <a:lumMod val="75000"/>
                <a:alpha val="25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F80122-5902-2D4B-4C09-F86419BD14DF}"/>
                </a:ext>
              </a:extLst>
            </p:cNvPr>
            <p:cNvSpPr/>
            <p:nvPr/>
          </p:nvSpPr>
          <p:spPr>
            <a:xfrm>
              <a:off x="1358900" y="5287693"/>
              <a:ext cx="3851276" cy="97373"/>
            </a:xfrm>
            <a:prstGeom prst="rect">
              <a:avLst/>
            </a:prstGeom>
            <a:solidFill>
              <a:schemeClr val="accent5">
                <a:lumMod val="75000"/>
                <a:alpha val="25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43FC26-10D8-9F29-440A-8D5495F1DEC6}"/>
                </a:ext>
              </a:extLst>
            </p:cNvPr>
            <p:cNvSpPr/>
            <p:nvPr/>
          </p:nvSpPr>
          <p:spPr>
            <a:xfrm>
              <a:off x="1358900" y="1712701"/>
              <a:ext cx="3851275" cy="9737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5000"/>
              </a:schemeClr>
            </a:solidFill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89CE34-8F0A-A14A-EA32-C9C892C30F2A}"/>
                </a:ext>
              </a:extLst>
            </p:cNvPr>
            <p:cNvSpPr/>
            <p:nvPr/>
          </p:nvSpPr>
          <p:spPr>
            <a:xfrm>
              <a:off x="1201928" y="5507342"/>
              <a:ext cx="4062828" cy="9737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5000"/>
              </a:schemeClr>
            </a:solidFill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B0E7C4-C778-F5E3-331E-4CDAA3638B55}"/>
                </a:ext>
              </a:extLst>
            </p:cNvPr>
            <p:cNvSpPr txBox="1"/>
            <p:nvPr/>
          </p:nvSpPr>
          <p:spPr>
            <a:xfrm>
              <a:off x="2846060" y="1714092"/>
              <a:ext cx="1715181" cy="20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>
                      <a:lumMod val="75000"/>
                    </a:schemeClr>
                  </a:solidFill>
                </a:rPr>
                <a:t>Sagamore Rd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145CD5C-0AF3-5592-A83C-05D1F33F937E}"/>
                </a:ext>
              </a:extLst>
            </p:cNvPr>
            <p:cNvSpPr txBox="1"/>
            <p:nvPr/>
          </p:nvSpPr>
          <p:spPr>
            <a:xfrm>
              <a:off x="3197150" y="5281730"/>
              <a:ext cx="1715181" cy="20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>
                      <a:lumMod val="75000"/>
                    </a:schemeClr>
                  </a:solidFill>
                </a:rPr>
                <a:t>Kenmore Rd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E782D0-5986-A030-EEC8-7C18D3243D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9017" y="5444792"/>
              <a:ext cx="269081" cy="0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DD972C3-E515-715F-4DD6-C8B91036F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6979" y="1892709"/>
              <a:ext cx="234319" cy="0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C174BD0-FC7B-321C-B2B0-B6EF283BD092}"/>
                </a:ext>
              </a:extLst>
            </p:cNvPr>
            <p:cNvCxnSpPr>
              <a:cxnSpLocks/>
            </p:cNvCxnSpPr>
            <p:nvPr/>
          </p:nvCxnSpPr>
          <p:spPr>
            <a:xfrm>
              <a:off x="2662240" y="1859373"/>
              <a:ext cx="240973" cy="0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694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CDEE9B3-8740-D399-42FE-BD29E419A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b="5697"/>
          <a:stretch/>
        </p:blipFill>
        <p:spPr>
          <a:xfrm>
            <a:off x="6163669" y="2108796"/>
            <a:ext cx="5823777" cy="4255650"/>
          </a:xfrm>
          <a:prstGeom prst="rect">
            <a:avLst/>
          </a:prstGeom>
        </p:spPr>
      </p:pic>
      <p:sp>
        <p:nvSpPr>
          <p:cNvPr id="5" name="Title 50">
            <a:extLst>
              <a:ext uri="{FF2B5EF4-FFF2-40B4-BE49-F238E27FC236}">
                <a16:creationId xmlns:a16="http://schemas.microsoft.com/office/drawing/2014/main" id="{C615D9BF-0AE2-4E6C-85A0-7BFDBAE3FA5C}"/>
              </a:ext>
            </a:extLst>
          </p:cNvPr>
          <p:cNvSpPr txBox="1">
            <a:spLocks/>
          </p:cNvSpPr>
          <p:nvPr/>
        </p:nvSpPr>
        <p:spPr>
          <a:xfrm>
            <a:off x="0" y="140712"/>
            <a:ext cx="10809975" cy="109974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spc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  <a:ea typeface="+mn-ea"/>
                <a:cs typeface="+mn-cs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dobe Caslon Pro"/>
              </a:rPr>
              <a:t>Parking – </a:t>
            </a: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dobe Caslon Pro"/>
              </a:rPr>
              <a:t>Proposed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011294-0EFF-AF47-7AD1-A00CA2CE049C}"/>
              </a:ext>
            </a:extLst>
          </p:cNvPr>
          <p:cNvSpPr txBox="1"/>
          <p:nvPr/>
        </p:nvSpPr>
        <p:spPr>
          <a:xfrm rot="16200000">
            <a:off x="5714431" y="3832707"/>
            <a:ext cx="1715181" cy="20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Earlington Rd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F69E31-104E-D4C3-8C92-20A9467EE729}"/>
              </a:ext>
            </a:extLst>
          </p:cNvPr>
          <p:cNvSpPr/>
          <p:nvPr/>
        </p:nvSpPr>
        <p:spPr>
          <a:xfrm>
            <a:off x="7410450" y="2692989"/>
            <a:ext cx="2961032" cy="208085"/>
          </a:xfrm>
          <a:prstGeom prst="rect">
            <a:avLst/>
          </a:prstGeom>
          <a:solidFill>
            <a:schemeClr val="accent5">
              <a:lumMod val="75000"/>
              <a:alpha val="2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5D26A12-C7DF-4524-843E-E987087D8B19}"/>
              </a:ext>
            </a:extLst>
          </p:cNvPr>
          <p:cNvSpPr/>
          <p:nvPr/>
        </p:nvSpPr>
        <p:spPr>
          <a:xfrm>
            <a:off x="7071504" y="5692072"/>
            <a:ext cx="3925885" cy="253002"/>
          </a:xfrm>
          <a:prstGeom prst="rect">
            <a:avLst/>
          </a:prstGeom>
          <a:solidFill>
            <a:schemeClr val="accent5">
              <a:lumMod val="75000"/>
              <a:alpha val="2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11179E-79C5-C5BF-0FD8-DD9C82D129EE}"/>
              </a:ext>
            </a:extLst>
          </p:cNvPr>
          <p:cNvSpPr/>
          <p:nvPr/>
        </p:nvSpPr>
        <p:spPr>
          <a:xfrm>
            <a:off x="7229443" y="2298380"/>
            <a:ext cx="3927297" cy="111770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95D915-38FD-2459-3610-6F5C98A5930D}"/>
              </a:ext>
            </a:extLst>
          </p:cNvPr>
          <p:cNvSpPr/>
          <p:nvPr/>
        </p:nvSpPr>
        <p:spPr>
          <a:xfrm>
            <a:off x="7116921" y="6107417"/>
            <a:ext cx="4056939" cy="97531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18A7247-2AF1-9345-5EC9-C413C75AEF88}"/>
              </a:ext>
            </a:extLst>
          </p:cNvPr>
          <p:cNvSpPr txBox="1"/>
          <p:nvPr/>
        </p:nvSpPr>
        <p:spPr>
          <a:xfrm>
            <a:off x="8761053" y="2314167"/>
            <a:ext cx="1715181" cy="20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Sagamore Rd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FD1354-00C7-4D33-B243-4CD02182E760}"/>
              </a:ext>
            </a:extLst>
          </p:cNvPr>
          <p:cNvSpPr txBox="1"/>
          <p:nvPr/>
        </p:nvSpPr>
        <p:spPr>
          <a:xfrm>
            <a:off x="9112143" y="5869900"/>
            <a:ext cx="1715181" cy="20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Kenmore Rd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679ECA-5054-DED3-C09E-E2348540547D}"/>
              </a:ext>
            </a:extLst>
          </p:cNvPr>
          <p:cNvSpPr txBox="1"/>
          <p:nvPr/>
        </p:nvSpPr>
        <p:spPr>
          <a:xfrm>
            <a:off x="4344979" y="156989"/>
            <a:ext cx="6196012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2" indent="-457200">
              <a:tabLst>
                <a:tab pos="4400550" algn="r"/>
              </a:tabLs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Sagamore along Park 	27 Spaces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800100" lvl="2" indent="-457200">
              <a:tabLst>
                <a:tab pos="4400550" algn="r"/>
              </a:tabLst>
            </a:pP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Kenmore along Park 	27 Spaces</a:t>
            </a:r>
          </a:p>
          <a:p>
            <a:pPr marL="800100" lvl="2" indent="-457200">
              <a:tabLst>
                <a:tab pos="4400550" algn="r"/>
              </a:tabLs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Total Spaces along Park 	54 Spaces </a:t>
            </a:r>
          </a:p>
          <a:p>
            <a:pPr marL="800100" lvl="2" indent="-457200">
              <a:tabLst>
                <a:tab pos="4400550" algn="r"/>
              </a:tabLst>
            </a:pP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Sagamore Opposite Park 	15 Spaces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800100" lvl="2" indent="-457200">
              <a:tabLst>
                <a:tab pos="4400550" algn="r"/>
              </a:tabLst>
            </a:pPr>
            <a:r>
              <a:rPr lang="en-US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Kenmore Opposite Park 	14 Spaces</a:t>
            </a:r>
          </a:p>
          <a:p>
            <a:pPr marL="800100" lvl="2" indent="-457200">
              <a:tabLst>
                <a:tab pos="4400550" algn="r"/>
              </a:tabLst>
            </a:pP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Total Spaces </a:t>
            </a: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Opposite Park </a:t>
            </a: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	29 Spaces</a:t>
            </a:r>
          </a:p>
          <a:p>
            <a:pPr marL="800100" lvl="2" indent="-457200">
              <a:tabLst>
                <a:tab pos="4400550" algn="r"/>
              </a:tabLst>
            </a:pP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2900" lvl="1" indent="-171450">
              <a:spcAft>
                <a:spcPts val="300"/>
              </a:spcAft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97BF00-C237-F39C-83BD-B3248C3240E3}"/>
              </a:ext>
            </a:extLst>
          </p:cNvPr>
          <p:cNvSpPr txBox="1"/>
          <p:nvPr/>
        </p:nvSpPr>
        <p:spPr>
          <a:xfrm>
            <a:off x="8734169" y="458562"/>
            <a:ext cx="4886442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2" indent="-457200">
              <a:tabLst>
                <a:tab pos="3028950" algn="r"/>
              </a:tabLs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Spaces 		</a:t>
            </a:r>
          </a:p>
          <a:p>
            <a:pPr marL="800100" lvl="2" indent="-457200">
              <a:tabLst>
                <a:tab pos="4000500" algn="r"/>
              </a:tabLs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 the </a:t>
            </a:r>
          </a:p>
          <a:p>
            <a:pPr marL="800100" lvl="2" indent="-457200">
              <a:tabLst>
                <a:tab pos="3028950" algn="r"/>
              </a:tabLs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Vicinity 	83 Spaces</a:t>
            </a:r>
          </a:p>
          <a:p>
            <a:pPr marL="800100" lvl="2" indent="-457200">
              <a:tabLst>
                <a:tab pos="3028950" algn="r"/>
              </a:tabLst>
            </a:pPr>
            <a:r>
              <a:rPr lang="en-US" sz="2000" b="1" u="sng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	65 Spaces</a:t>
            </a:r>
          </a:p>
          <a:p>
            <a:pPr marL="800100" lvl="2" indent="-457200">
              <a:tabLst>
                <a:tab pos="3028950" algn="r"/>
              </a:tabLst>
            </a:pPr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Gain 	18 Spaces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342900" lvl="1" indent="-171450"/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342900" lvl="1" indent="-171450">
              <a:spcAft>
                <a:spcPts val="300"/>
              </a:spcAft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9" name="Slide Number Placeholder 4">
            <a:extLst>
              <a:ext uri="{FF2B5EF4-FFF2-40B4-BE49-F238E27FC236}">
                <a16:creationId xmlns:a16="http://schemas.microsoft.com/office/drawing/2014/main" id="{56F5A45E-9255-9BA0-7E12-643EB9DD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650" y="6364445"/>
            <a:ext cx="632926" cy="365125"/>
          </a:xfrm>
        </p:spPr>
        <p:txBody>
          <a:bodyPr/>
          <a:lstStyle/>
          <a:p>
            <a:fld id="{DB9E5391-B4A0-459C-8A74-455912222E3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AD75EB-F302-A2D8-F7C2-4C7691812C2B}"/>
              </a:ext>
            </a:extLst>
          </p:cNvPr>
          <p:cNvSpPr/>
          <p:nvPr/>
        </p:nvSpPr>
        <p:spPr>
          <a:xfrm>
            <a:off x="7410450" y="3274172"/>
            <a:ext cx="3346585" cy="189670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AA4628-C05A-5502-BF76-1995B1E8CD87}"/>
              </a:ext>
            </a:extLst>
          </p:cNvPr>
          <p:cNvSpPr txBox="1"/>
          <p:nvPr/>
        </p:nvSpPr>
        <p:spPr>
          <a:xfrm>
            <a:off x="7410450" y="3622360"/>
            <a:ext cx="33465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>
              <a:tabLst>
                <a:tab pos="4400550" algn="r"/>
              </a:tabLst>
            </a:pP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</a:rPr>
              <a:t>Total Proposed Spaces within the Park Vicinity</a:t>
            </a:r>
          </a:p>
          <a:p>
            <a:pPr marL="0" lvl="2" algn="ctr">
              <a:tabLst>
                <a:tab pos="4000500" algn="r"/>
              </a:tabLst>
            </a:pP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</a:rPr>
              <a:t>83 Spaces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1F5273-43C6-65A5-FAC8-3698D027FD7A}"/>
              </a:ext>
            </a:extLst>
          </p:cNvPr>
          <p:cNvGrpSpPr/>
          <p:nvPr/>
        </p:nvGrpSpPr>
        <p:grpSpPr>
          <a:xfrm>
            <a:off x="75313" y="2108796"/>
            <a:ext cx="5817816" cy="4255649"/>
            <a:chOff x="263692" y="1517821"/>
            <a:chExt cx="5789485" cy="4234926"/>
          </a:xfrm>
        </p:grpSpPr>
        <p:pic>
          <p:nvPicPr>
            <p:cNvPr id="35" name="Picture 34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FD337DA6-0FD9-9C46-0924-74C177ED4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6" b="5623"/>
            <a:stretch/>
          </p:blipFill>
          <p:spPr>
            <a:xfrm>
              <a:off x="263692" y="1517821"/>
              <a:ext cx="5789485" cy="423492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47B1AF-CEB4-BAEF-B37C-05136BE6C286}"/>
                </a:ext>
              </a:extLst>
            </p:cNvPr>
            <p:cNvSpPr txBox="1"/>
            <p:nvPr/>
          </p:nvSpPr>
          <p:spPr>
            <a:xfrm rot="16200000">
              <a:off x="-203146" y="3227698"/>
              <a:ext cx="1715181" cy="20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>
                      <a:lumMod val="75000"/>
                    </a:schemeClr>
                  </a:solidFill>
                </a:rPr>
                <a:t>Earlington Rd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3AAA1F-6373-D889-4E99-1A83AEACF119}"/>
                </a:ext>
              </a:extLst>
            </p:cNvPr>
            <p:cNvSpPr/>
            <p:nvPr/>
          </p:nvSpPr>
          <p:spPr>
            <a:xfrm>
              <a:off x="1250951" y="1953156"/>
              <a:ext cx="3851276" cy="111769"/>
            </a:xfrm>
            <a:prstGeom prst="rect">
              <a:avLst/>
            </a:prstGeom>
            <a:solidFill>
              <a:schemeClr val="accent5">
                <a:lumMod val="75000"/>
                <a:alpha val="25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9E7FED5-DFB9-C5D6-7158-EA6B27655A74}"/>
                </a:ext>
              </a:extLst>
            </p:cNvPr>
            <p:cNvSpPr/>
            <p:nvPr/>
          </p:nvSpPr>
          <p:spPr>
            <a:xfrm>
              <a:off x="1358900" y="5287693"/>
              <a:ext cx="3851276" cy="97373"/>
            </a:xfrm>
            <a:prstGeom prst="rect">
              <a:avLst/>
            </a:prstGeom>
            <a:solidFill>
              <a:schemeClr val="accent5">
                <a:lumMod val="75000"/>
                <a:alpha val="25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0CED158-0CC7-B4FA-0B49-546F13902D76}"/>
                </a:ext>
              </a:extLst>
            </p:cNvPr>
            <p:cNvSpPr/>
            <p:nvPr/>
          </p:nvSpPr>
          <p:spPr>
            <a:xfrm>
              <a:off x="1358900" y="1712701"/>
              <a:ext cx="3851275" cy="9737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5000"/>
              </a:schemeClr>
            </a:solidFill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E3DC454-AAC5-0954-425C-49D8D9793306}"/>
                </a:ext>
              </a:extLst>
            </p:cNvPr>
            <p:cNvSpPr/>
            <p:nvPr/>
          </p:nvSpPr>
          <p:spPr>
            <a:xfrm>
              <a:off x="1201928" y="5507342"/>
              <a:ext cx="4062828" cy="9737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5000"/>
              </a:schemeClr>
            </a:solidFill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E7F69D7-C260-579E-F1D8-3C13C0513834}"/>
                </a:ext>
              </a:extLst>
            </p:cNvPr>
            <p:cNvSpPr txBox="1"/>
            <p:nvPr/>
          </p:nvSpPr>
          <p:spPr>
            <a:xfrm>
              <a:off x="2846060" y="1714092"/>
              <a:ext cx="1715181" cy="20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>
                      <a:lumMod val="75000"/>
                    </a:schemeClr>
                  </a:solidFill>
                </a:rPr>
                <a:t>Sagamore Rd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6BC149-138E-A700-39CF-E25E41FE3D21}"/>
                </a:ext>
              </a:extLst>
            </p:cNvPr>
            <p:cNvSpPr txBox="1"/>
            <p:nvPr/>
          </p:nvSpPr>
          <p:spPr>
            <a:xfrm>
              <a:off x="3197150" y="5281730"/>
              <a:ext cx="1715181" cy="20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>
                      <a:lumMod val="75000"/>
                    </a:schemeClr>
                  </a:solidFill>
                </a:rPr>
                <a:t>Kenmore Rd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E437F74-2BCA-F29B-4D08-FFF5F8407E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9017" y="5444792"/>
              <a:ext cx="269081" cy="0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9B633C6-D501-00CA-11A0-BFDD026B64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6979" y="1892709"/>
              <a:ext cx="234319" cy="0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01D8264-98A3-F615-B7B9-EB77C1089F19}"/>
                </a:ext>
              </a:extLst>
            </p:cNvPr>
            <p:cNvCxnSpPr>
              <a:cxnSpLocks/>
            </p:cNvCxnSpPr>
            <p:nvPr/>
          </p:nvCxnSpPr>
          <p:spPr>
            <a:xfrm>
              <a:off x="2662240" y="1859373"/>
              <a:ext cx="240973" cy="0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021557A-D268-697A-E2AF-484197F1ADDF}"/>
              </a:ext>
            </a:extLst>
          </p:cNvPr>
          <p:cNvSpPr/>
          <p:nvPr/>
        </p:nvSpPr>
        <p:spPr>
          <a:xfrm>
            <a:off x="1198495" y="3289463"/>
            <a:ext cx="3346585" cy="189670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9FF44D-F928-067C-2434-D5AC1F66791B}"/>
              </a:ext>
            </a:extLst>
          </p:cNvPr>
          <p:cNvSpPr txBox="1"/>
          <p:nvPr/>
        </p:nvSpPr>
        <p:spPr>
          <a:xfrm>
            <a:off x="1230654" y="3541758"/>
            <a:ext cx="33465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>
              <a:tabLst>
                <a:tab pos="4400550" algn="r"/>
              </a:tabLst>
            </a:pP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</a:rPr>
              <a:t>Total Existing On-street Spaces within the Park Vicinity</a:t>
            </a:r>
          </a:p>
          <a:p>
            <a:pPr marL="0" lvl="2" algn="ctr">
              <a:tabLst>
                <a:tab pos="4000500" algn="r"/>
              </a:tabLst>
            </a:pP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</a:rPr>
              <a:t>65 Spaces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5EBF1B1-6F69-AE8A-5F31-75505250033C}"/>
              </a:ext>
            </a:extLst>
          </p:cNvPr>
          <p:cNvSpPr/>
          <p:nvPr/>
        </p:nvSpPr>
        <p:spPr>
          <a:xfrm>
            <a:off x="10476234" y="2546261"/>
            <a:ext cx="621901" cy="97515"/>
          </a:xfrm>
          <a:prstGeom prst="rect">
            <a:avLst/>
          </a:prstGeom>
          <a:solidFill>
            <a:schemeClr val="accent5">
              <a:lumMod val="75000"/>
              <a:alpha val="2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B54B02B-6ADF-64C6-0BEB-A1A76D38D3F4}"/>
              </a:ext>
            </a:extLst>
          </p:cNvPr>
          <p:cNvCxnSpPr>
            <a:cxnSpLocks/>
          </p:cNvCxnSpPr>
          <p:nvPr/>
        </p:nvCxnSpPr>
        <p:spPr>
          <a:xfrm>
            <a:off x="569057" y="2298380"/>
            <a:ext cx="11418389" cy="15787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2376CA5-B3EE-58CE-8C2B-E264D28610FB}"/>
              </a:ext>
            </a:extLst>
          </p:cNvPr>
          <p:cNvCxnSpPr>
            <a:cxnSpLocks/>
          </p:cNvCxnSpPr>
          <p:nvPr/>
        </p:nvCxnSpPr>
        <p:spPr>
          <a:xfrm>
            <a:off x="569057" y="2658577"/>
            <a:ext cx="11418389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9F53ED7-2199-41F5-6E54-16B716B76E49}"/>
              </a:ext>
            </a:extLst>
          </p:cNvPr>
          <p:cNvCxnSpPr>
            <a:cxnSpLocks/>
          </p:cNvCxnSpPr>
          <p:nvPr/>
        </p:nvCxnSpPr>
        <p:spPr>
          <a:xfrm flipH="1">
            <a:off x="8860795" y="6033016"/>
            <a:ext cx="270398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E0CF7D3-5156-0FC8-AE76-3394BBFF46A3}"/>
              </a:ext>
            </a:extLst>
          </p:cNvPr>
          <p:cNvCxnSpPr>
            <a:cxnSpLocks/>
          </p:cNvCxnSpPr>
          <p:nvPr/>
        </p:nvCxnSpPr>
        <p:spPr>
          <a:xfrm flipH="1">
            <a:off x="8433223" y="2506601"/>
            <a:ext cx="235466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4F4AD65-566C-53E1-6C5D-367FF2C9CDA8}"/>
              </a:ext>
            </a:extLst>
          </p:cNvPr>
          <p:cNvCxnSpPr>
            <a:cxnSpLocks/>
          </p:cNvCxnSpPr>
          <p:nvPr/>
        </p:nvCxnSpPr>
        <p:spPr>
          <a:xfrm>
            <a:off x="8518901" y="2473102"/>
            <a:ext cx="242152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1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19C51B5-42FB-92E2-CFBE-0CB55CF53BD6}"/>
              </a:ext>
            </a:extLst>
          </p:cNvPr>
          <p:cNvSpPr/>
          <p:nvPr/>
        </p:nvSpPr>
        <p:spPr>
          <a:xfrm>
            <a:off x="635350" y="3577866"/>
            <a:ext cx="11166125" cy="2755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38548C04-44A9-790A-9B74-071B12179ECE}"/>
              </a:ext>
            </a:extLst>
          </p:cNvPr>
          <p:cNvSpPr txBox="1">
            <a:spLocks/>
          </p:cNvSpPr>
          <p:nvPr/>
        </p:nvSpPr>
        <p:spPr>
          <a:xfrm>
            <a:off x="635350" y="3801281"/>
            <a:ext cx="3093701" cy="2125520"/>
          </a:xfrm>
          <a:prstGeom prst="rect">
            <a:avLst/>
          </a:prstGeom>
        </p:spPr>
        <p:txBody>
          <a:bodyPr vert="horz" lIns="27432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  <a:ea typeface="+mn-ea"/>
                <a:cs typeface="+mn-cs"/>
              </a:rPr>
              <a:t>Sagamore Road Proposed Condition</a:t>
            </a:r>
          </a:p>
          <a:p>
            <a:endParaRPr lang="en-US" sz="2000" dirty="0">
              <a:solidFill>
                <a:schemeClr val="accent5">
                  <a:lumMod val="9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en-US" sz="2000" dirty="0">
                <a:solidFill>
                  <a:schemeClr val="accent5">
                    <a:lumMod val="90000"/>
                  </a:schemeClr>
                </a:solidFill>
                <a:latin typeface="+mn-lt"/>
                <a:ea typeface="+mn-ea"/>
                <a:cs typeface="+mn-cs"/>
              </a:rPr>
              <a:t>24’ – Wide Drive Aisle with Parking on Both Sides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2DFC11-CB7D-1E1D-B3BB-BFC7F38ED49C}"/>
              </a:ext>
            </a:extLst>
          </p:cNvPr>
          <p:cNvSpPr/>
          <p:nvPr/>
        </p:nvSpPr>
        <p:spPr>
          <a:xfrm>
            <a:off x="635350" y="645266"/>
            <a:ext cx="11166125" cy="2755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B532895-8DF4-544F-D42E-5DBBE5D30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31612" r="13153" b="28213"/>
          <a:stretch/>
        </p:blipFill>
        <p:spPr>
          <a:xfrm>
            <a:off x="3733800" y="645266"/>
            <a:ext cx="8067675" cy="2755159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02BBB006-A1E0-B60E-9262-733DD229FD38}"/>
              </a:ext>
            </a:extLst>
          </p:cNvPr>
          <p:cNvSpPr txBox="1">
            <a:spLocks/>
          </p:cNvSpPr>
          <p:nvPr/>
        </p:nvSpPr>
        <p:spPr>
          <a:xfrm>
            <a:off x="635350" y="868681"/>
            <a:ext cx="3093701" cy="2125520"/>
          </a:xfrm>
          <a:prstGeom prst="rect">
            <a:avLst/>
          </a:prstGeom>
        </p:spPr>
        <p:txBody>
          <a:bodyPr vert="horz" lIns="27432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Bk BT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  <a:ea typeface="+mn-ea"/>
                <a:cs typeface="+mn-cs"/>
              </a:rPr>
              <a:t>Sagamore Road Existing Condition</a:t>
            </a:r>
          </a:p>
          <a:p>
            <a:endParaRPr lang="en-US" sz="2000" dirty="0">
              <a:solidFill>
                <a:schemeClr val="accent5">
                  <a:lumMod val="9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en-US" sz="2000" dirty="0">
                <a:solidFill>
                  <a:schemeClr val="accent5">
                    <a:lumMod val="90000"/>
                  </a:schemeClr>
                </a:solidFill>
                <a:latin typeface="+mn-lt"/>
                <a:ea typeface="+mn-ea"/>
                <a:cs typeface="+mn-cs"/>
              </a:rPr>
              <a:t>14’ – wide Drive Aisle with Parking on Both Sides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E16461-9C81-D011-4DA2-008AF6FC0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31555" r="13341" b="28229"/>
          <a:stretch/>
        </p:blipFill>
        <p:spPr>
          <a:xfrm>
            <a:off x="3736672" y="3577866"/>
            <a:ext cx="8064803" cy="27580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31D279-D350-92EB-F3B8-AB0E9FAFCDBB}"/>
              </a:ext>
            </a:extLst>
          </p:cNvPr>
          <p:cNvSpPr txBox="1"/>
          <p:nvPr/>
        </p:nvSpPr>
        <p:spPr>
          <a:xfrm>
            <a:off x="4584242" y="992622"/>
            <a:ext cx="1988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Existing On-street Parking Both Sides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7EB9B2-C379-5D59-72A5-0A32BE91D878}"/>
              </a:ext>
            </a:extLst>
          </p:cNvPr>
          <p:cNvSpPr txBox="1"/>
          <p:nvPr/>
        </p:nvSpPr>
        <p:spPr>
          <a:xfrm>
            <a:off x="4596728" y="3785378"/>
            <a:ext cx="1988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Existing On-street Parking remains on Residents side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102087-E8B6-80F3-8ECB-D1B8067758FF}"/>
              </a:ext>
            </a:extLst>
          </p:cNvPr>
          <p:cNvSpPr txBox="1"/>
          <p:nvPr/>
        </p:nvSpPr>
        <p:spPr>
          <a:xfrm>
            <a:off x="4735828" y="1004499"/>
            <a:ext cx="182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Existing Cartway 14’ wide. </a:t>
            </a:r>
          </a:p>
          <a:p>
            <a:pPr algn="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itle 50">
            <a:extLst>
              <a:ext uri="{FF2B5EF4-FFF2-40B4-BE49-F238E27FC236}">
                <a16:creationId xmlns:a16="http://schemas.microsoft.com/office/drawing/2014/main" id="{C615D9BF-0AE2-4E6C-85A0-7BFDBAE3FA5C}"/>
              </a:ext>
            </a:extLst>
          </p:cNvPr>
          <p:cNvSpPr txBox="1">
            <a:spLocks/>
          </p:cNvSpPr>
          <p:nvPr/>
        </p:nvSpPr>
        <p:spPr>
          <a:xfrm>
            <a:off x="0" y="140712"/>
            <a:ext cx="10809975" cy="109974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spc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  <a:ea typeface="+mn-ea"/>
                <a:cs typeface="+mn-cs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dobe Caslon Pro"/>
              </a:rPr>
              <a:t>Parking – </a:t>
            </a: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dobe Caslon Pro"/>
              </a:rPr>
              <a:t>Section 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9" name="Slide Number Placeholder 4">
            <a:extLst>
              <a:ext uri="{FF2B5EF4-FFF2-40B4-BE49-F238E27FC236}">
                <a16:creationId xmlns:a16="http://schemas.microsoft.com/office/drawing/2014/main" id="{56F5A45E-9255-9BA0-7E12-643EB9DD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650" y="6364445"/>
            <a:ext cx="632926" cy="365125"/>
          </a:xfrm>
        </p:spPr>
        <p:txBody>
          <a:bodyPr/>
          <a:lstStyle/>
          <a:p>
            <a:fld id="{DB9E5391-B4A0-459C-8A74-455912222E3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DDB21F-2955-D8F8-CC66-F560FE609D7E}"/>
              </a:ext>
            </a:extLst>
          </p:cNvPr>
          <p:cNvSpPr txBox="1"/>
          <p:nvPr/>
        </p:nvSpPr>
        <p:spPr>
          <a:xfrm>
            <a:off x="5246218" y="3793993"/>
            <a:ext cx="133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Proposed Cartway 24’ wide. </a:t>
            </a:r>
          </a:p>
          <a:p>
            <a:pPr algn="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3FAB634-A55B-6BD6-A5AD-B01FDA0B881D}"/>
              </a:ext>
            </a:extLst>
          </p:cNvPr>
          <p:cNvSpPr/>
          <p:nvPr/>
        </p:nvSpPr>
        <p:spPr>
          <a:xfrm>
            <a:off x="6764655" y="1028699"/>
            <a:ext cx="516254" cy="2028825"/>
          </a:xfrm>
          <a:prstGeom prst="rect">
            <a:avLst/>
          </a:prstGeom>
          <a:solidFill>
            <a:schemeClr val="accent5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C41CE7D-F792-2137-CF14-5FDABBB79FFD}"/>
              </a:ext>
            </a:extLst>
          </p:cNvPr>
          <p:cNvSpPr/>
          <p:nvPr/>
        </p:nvSpPr>
        <p:spPr>
          <a:xfrm>
            <a:off x="8113308" y="1028700"/>
            <a:ext cx="511505" cy="2002682"/>
          </a:xfrm>
          <a:prstGeom prst="rect">
            <a:avLst/>
          </a:prstGeom>
          <a:solidFill>
            <a:schemeClr val="accent5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25A06BA-7ECD-D62A-522E-AB387AA53EEF}"/>
              </a:ext>
            </a:extLst>
          </p:cNvPr>
          <p:cNvSpPr/>
          <p:nvPr/>
        </p:nvSpPr>
        <p:spPr>
          <a:xfrm>
            <a:off x="6769404" y="1023008"/>
            <a:ext cx="511505" cy="4987267"/>
          </a:xfrm>
          <a:prstGeom prst="rect">
            <a:avLst/>
          </a:prstGeom>
          <a:solidFill>
            <a:schemeClr val="accent5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F235671-7400-A25A-CCF8-2EB24CC9116A}"/>
              </a:ext>
            </a:extLst>
          </p:cNvPr>
          <p:cNvSpPr txBox="1"/>
          <p:nvPr/>
        </p:nvSpPr>
        <p:spPr>
          <a:xfrm>
            <a:off x="8888689" y="3586602"/>
            <a:ext cx="1988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Head-in Parking Added in Park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18C84B-C12E-E38B-4771-0F27B0C40F46}"/>
              </a:ext>
            </a:extLst>
          </p:cNvPr>
          <p:cNvSpPr/>
          <p:nvPr/>
        </p:nvSpPr>
        <p:spPr>
          <a:xfrm>
            <a:off x="8802371" y="4229099"/>
            <a:ext cx="1151166" cy="1738725"/>
          </a:xfrm>
          <a:prstGeom prst="rect">
            <a:avLst/>
          </a:prstGeom>
          <a:solidFill>
            <a:schemeClr val="accent5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1B9CDA8-5911-D6DB-700F-1191D99824F6}"/>
              </a:ext>
            </a:extLst>
          </p:cNvPr>
          <p:cNvSpPr/>
          <p:nvPr/>
        </p:nvSpPr>
        <p:spPr>
          <a:xfrm>
            <a:off x="7280909" y="1025854"/>
            <a:ext cx="832399" cy="2002682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6F891B8-CA86-9577-8E39-EDCDA7DAED71}"/>
              </a:ext>
            </a:extLst>
          </p:cNvPr>
          <p:cNvSpPr/>
          <p:nvPr/>
        </p:nvSpPr>
        <p:spPr>
          <a:xfrm>
            <a:off x="7280907" y="4229099"/>
            <a:ext cx="1521463" cy="1781175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A1BD31-68F3-A387-4555-70A64C689B51}"/>
              </a:ext>
            </a:extLst>
          </p:cNvPr>
          <p:cNvSpPr/>
          <p:nvPr/>
        </p:nvSpPr>
        <p:spPr>
          <a:xfrm>
            <a:off x="8113309" y="1023008"/>
            <a:ext cx="1343904" cy="2002682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51B8302-EF68-7E81-05A5-B381AD0F12F2}"/>
              </a:ext>
            </a:extLst>
          </p:cNvPr>
          <p:cNvSpPr/>
          <p:nvPr/>
        </p:nvSpPr>
        <p:spPr>
          <a:xfrm>
            <a:off x="8802370" y="4232933"/>
            <a:ext cx="1910548" cy="1777341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407BF22-9561-0D03-3610-0F255D2C23E2}"/>
              </a:ext>
            </a:extLst>
          </p:cNvPr>
          <p:cNvSpPr txBox="1"/>
          <p:nvPr/>
        </p:nvSpPr>
        <p:spPr>
          <a:xfrm>
            <a:off x="4964666" y="3801281"/>
            <a:ext cx="3820595" cy="120032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Expanded  Park Entry / Transition Zone</a:t>
            </a:r>
          </a:p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Proposed head in Street parking defined by curb extensions; new sidewalk, fencing, and tree plantings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5BBBB3-714E-9308-DD22-261509F7D9CE}"/>
              </a:ext>
            </a:extLst>
          </p:cNvPr>
          <p:cNvSpPr txBox="1"/>
          <p:nvPr/>
        </p:nvSpPr>
        <p:spPr>
          <a:xfrm>
            <a:off x="6115074" y="1025853"/>
            <a:ext cx="1988817" cy="92333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Existing Park Entry / Transition Zone is Limited</a:t>
            </a:r>
          </a:p>
        </p:txBody>
      </p:sp>
    </p:spTree>
    <p:extLst>
      <p:ext uri="{BB962C8B-B14F-4D97-AF65-F5344CB8AC3E}">
        <p14:creationId xmlns:p14="http://schemas.microsoft.com/office/powerpoint/2010/main" val="229341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21" grpId="0"/>
      <p:bldP spid="21" grpId="1"/>
      <p:bldP spid="49" grpId="0" build="allAtOnce"/>
      <p:bldP spid="52" grpId="0" animBg="1"/>
      <p:bldP spid="52" grpId="1" animBg="1"/>
      <p:bldP spid="53" grpId="0" animBg="1"/>
      <p:bldP spid="67" grpId="0" animBg="1"/>
      <p:bldP spid="68" grpId="0"/>
      <p:bldP spid="68" grpId="1"/>
      <p:bldP spid="70" grpId="0" animBg="1"/>
      <p:bldP spid="71" grpId="0" animBg="1"/>
      <p:bldP spid="72" grpId="0" animBg="1"/>
      <p:bldP spid="75" grpId="0" animBg="1"/>
      <p:bldP spid="76" grpId="0" animBg="1"/>
      <p:bldP spid="77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Occupancy Restroom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7E2C0-5271-7AC6-213A-4E22C538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5ABB7D-C1EF-0A80-BE0E-6B6BD22B014D}"/>
              </a:ext>
            </a:extLst>
          </p:cNvPr>
          <p:cNvSpPr txBox="1">
            <a:spLocks/>
          </p:cNvSpPr>
          <p:nvPr/>
        </p:nvSpPr>
        <p:spPr>
          <a:xfrm>
            <a:off x="96849" y="961534"/>
            <a:ext cx="3900346" cy="2099165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Drinking fountain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Vandal resistance finishes 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Wall mounted stainless steel fixtures 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Order minimizing floor finish 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Touchless fixtures 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Automatic nighttime locks</a:t>
            </a:r>
          </a:p>
          <a:p>
            <a:pPr marL="228600"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Building design draw from the neighborhood’s residential architectural style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Hip roof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Shake shingle 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Stone work in façade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dirty="0">
              <a:latin typeface="Lucida Sans" panose="020B0602030504020204" pitchFamily="34" charset="0"/>
            </a:endParaRPr>
          </a:p>
          <a:p>
            <a:pPr marL="0" indent="0">
              <a:buNone/>
            </a:pPr>
            <a:endParaRPr lang="en-US" sz="1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26C5A563-779D-E12A-EF0D-8B4B70F10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45850" r="68133" b="12925"/>
          <a:stretch/>
        </p:blipFill>
        <p:spPr>
          <a:xfrm>
            <a:off x="8490824" y="1146365"/>
            <a:ext cx="3522652" cy="505664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5E8B-AFB7-083B-8016-C030723D2317}"/>
              </a:ext>
            </a:extLst>
          </p:cNvPr>
          <p:cNvSpPr txBox="1">
            <a:spLocks/>
          </p:cNvSpPr>
          <p:nvPr/>
        </p:nvSpPr>
        <p:spPr>
          <a:xfrm>
            <a:off x="2773682" y="1159627"/>
            <a:ext cx="9311119" cy="1659137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tree, outdoor, grass, building&#10;&#10;Description automatically generated">
            <a:extLst>
              <a:ext uri="{FF2B5EF4-FFF2-40B4-BE49-F238E27FC236}">
                <a16:creationId xmlns:a16="http://schemas.microsoft.com/office/drawing/2014/main" id="{A0635D7B-5561-4E9F-EBBE-884EE29D53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r="21525"/>
          <a:stretch/>
        </p:blipFill>
        <p:spPr>
          <a:xfrm>
            <a:off x="3943172" y="1146365"/>
            <a:ext cx="4305656" cy="50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2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18903DD2-6CD9-F318-09A7-D5EA5D12C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95713" r="80360" b="332"/>
          <a:stretch/>
        </p:blipFill>
        <p:spPr>
          <a:xfrm>
            <a:off x="18037250" y="6375736"/>
            <a:ext cx="680237" cy="6145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ABF01E-B7E7-A5A5-5791-00B0CC01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dirty="0"/>
            </a:br>
            <a:r>
              <a:rPr lang="en-US" sz="4000" dirty="0"/>
              <a:t>Earlington Road </a:t>
            </a:r>
            <a:r>
              <a:rPr lang="en-US" dirty="0"/>
              <a:t>Traffic Calming </a:t>
            </a:r>
            <a:br>
              <a:rPr lang="en-US" sz="2700" dirty="0"/>
            </a:br>
            <a:endParaRPr lang="en-US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F62D497D-4E76-D64D-39FE-D0223FD4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B9E5391-B4A0-459C-8A74-455912222E39}" type="slidenum">
              <a:rPr lang="en-US" sz="1600" b="1"/>
              <a:pPr algn="r"/>
              <a:t>29</a:t>
            </a:fld>
            <a:endParaRPr lang="en-US" sz="16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A9024D-B007-9D44-BEFE-C05BC7DAD868}"/>
              </a:ext>
            </a:extLst>
          </p:cNvPr>
          <p:cNvSpPr txBox="1">
            <a:spLocks/>
          </p:cNvSpPr>
          <p:nvPr/>
        </p:nvSpPr>
        <p:spPr>
          <a:xfrm>
            <a:off x="-85726" y="915698"/>
            <a:ext cx="6727158" cy="2092455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Safety &amp; Traffic Calming Devices: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Curb extension 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Crosswalks 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Rapid flashing beacon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Street Trees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Final design will require PennDOT approval</a:t>
            </a:r>
          </a:p>
        </p:txBody>
      </p:sp>
      <p:pic>
        <p:nvPicPr>
          <p:cNvPr id="5" name="Picture 4" descr="A couple of bicyclists ride down a street&#10;&#10;Description automatically generated with medium confidence">
            <a:extLst>
              <a:ext uri="{FF2B5EF4-FFF2-40B4-BE49-F238E27FC236}">
                <a16:creationId xmlns:a16="http://schemas.microsoft.com/office/drawing/2014/main" id="{EF46E5C3-C85B-701A-CEC7-8C306A4EB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085" y="3118584"/>
            <a:ext cx="5684747" cy="3146597"/>
          </a:xfrm>
          <a:prstGeom prst="rect">
            <a:avLst/>
          </a:prstGeom>
        </p:spPr>
      </p:pic>
      <p:pic>
        <p:nvPicPr>
          <p:cNvPr id="15" name="Picture 14" descr="A picture containing tree, outdoor, grass, road&#10;&#10;Description automatically generated">
            <a:extLst>
              <a:ext uri="{FF2B5EF4-FFF2-40B4-BE49-F238E27FC236}">
                <a16:creationId xmlns:a16="http://schemas.microsoft.com/office/drawing/2014/main" id="{339F2CC0-B030-4B6A-5D44-84A28512D0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>
          <a:xfrm>
            <a:off x="2068698" y="3118584"/>
            <a:ext cx="4199755" cy="3146597"/>
          </a:xfrm>
          <a:prstGeom prst="rect">
            <a:avLst/>
          </a:prstGeom>
        </p:spPr>
      </p:pic>
      <p:pic>
        <p:nvPicPr>
          <p:cNvPr id="17" name="Picture 16" descr="A person standing on the side of a road with a yellow sign&#10;&#10;Description automatically generated with low confidence">
            <a:extLst>
              <a:ext uri="{FF2B5EF4-FFF2-40B4-BE49-F238E27FC236}">
                <a16:creationId xmlns:a16="http://schemas.microsoft.com/office/drawing/2014/main" id="{EDE94578-FFCE-E793-A75E-038C0389CA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14945" r="5452"/>
          <a:stretch/>
        </p:blipFill>
        <p:spPr>
          <a:xfrm>
            <a:off x="7326734" y="543187"/>
            <a:ext cx="4789098" cy="24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33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B0EF16C-0123-4F33-8353-63D8E4636AC3}"/>
              </a:ext>
            </a:extLst>
          </p:cNvPr>
          <p:cNvSpPr/>
          <p:nvPr/>
        </p:nvSpPr>
        <p:spPr>
          <a:xfrm>
            <a:off x="6796103" y="3585425"/>
            <a:ext cx="1426327" cy="1175138"/>
          </a:xfrm>
          <a:custGeom>
            <a:avLst/>
            <a:gdLst>
              <a:gd name="connsiteX0" fmla="*/ 0 w 1325880"/>
              <a:gd name="connsiteY0" fmla="*/ 9144 h 1152144"/>
              <a:gd name="connsiteX1" fmla="*/ 0 w 1325880"/>
              <a:gd name="connsiteY1" fmla="*/ 9144 h 1152144"/>
              <a:gd name="connsiteX2" fmla="*/ 475488 w 1325880"/>
              <a:gd name="connsiteY2" fmla="*/ 566928 h 1152144"/>
              <a:gd name="connsiteX3" fmla="*/ 0 w 1325880"/>
              <a:gd name="connsiteY3" fmla="*/ 1143000 h 1152144"/>
              <a:gd name="connsiteX4" fmla="*/ 850392 w 1325880"/>
              <a:gd name="connsiteY4" fmla="*/ 1152144 h 1152144"/>
              <a:gd name="connsiteX5" fmla="*/ 1325880 w 1325880"/>
              <a:gd name="connsiteY5" fmla="*/ 576072 h 1152144"/>
              <a:gd name="connsiteX6" fmla="*/ 850392 w 1325880"/>
              <a:gd name="connsiteY6" fmla="*/ 0 h 1152144"/>
              <a:gd name="connsiteX7" fmla="*/ 0 w 1325880"/>
              <a:gd name="connsiteY7" fmla="*/ 9144 h 1152144"/>
              <a:gd name="connsiteX0" fmla="*/ 0 w 1325880"/>
              <a:gd name="connsiteY0" fmla="*/ 9144 h 1152144"/>
              <a:gd name="connsiteX1" fmla="*/ 0 w 1325880"/>
              <a:gd name="connsiteY1" fmla="*/ 9144 h 1152144"/>
              <a:gd name="connsiteX2" fmla="*/ 475488 w 1325880"/>
              <a:gd name="connsiteY2" fmla="*/ 566928 h 1152144"/>
              <a:gd name="connsiteX3" fmla="*/ 0 w 1325880"/>
              <a:gd name="connsiteY3" fmla="*/ 1143000 h 1152144"/>
              <a:gd name="connsiteX4" fmla="*/ 850392 w 1325880"/>
              <a:gd name="connsiteY4" fmla="*/ 1152144 h 1152144"/>
              <a:gd name="connsiteX5" fmla="*/ 1325880 w 1325880"/>
              <a:gd name="connsiteY5" fmla="*/ 576072 h 1152144"/>
              <a:gd name="connsiteX6" fmla="*/ 1083602 w 1325880"/>
              <a:gd name="connsiteY6" fmla="*/ 0 h 1152144"/>
              <a:gd name="connsiteX7" fmla="*/ 0 w 1325880"/>
              <a:gd name="connsiteY7" fmla="*/ 9144 h 1152144"/>
              <a:gd name="connsiteX0" fmla="*/ 0 w 1325880"/>
              <a:gd name="connsiteY0" fmla="*/ 9144 h 1170556"/>
              <a:gd name="connsiteX1" fmla="*/ 0 w 1325880"/>
              <a:gd name="connsiteY1" fmla="*/ 9144 h 1170556"/>
              <a:gd name="connsiteX2" fmla="*/ 475488 w 1325880"/>
              <a:gd name="connsiteY2" fmla="*/ 566928 h 1170556"/>
              <a:gd name="connsiteX3" fmla="*/ 0 w 1325880"/>
              <a:gd name="connsiteY3" fmla="*/ 1143000 h 1170556"/>
              <a:gd name="connsiteX4" fmla="*/ 1079437 w 1325880"/>
              <a:gd name="connsiteY4" fmla="*/ 1170556 h 1170556"/>
              <a:gd name="connsiteX5" fmla="*/ 1325880 w 1325880"/>
              <a:gd name="connsiteY5" fmla="*/ 576072 h 1170556"/>
              <a:gd name="connsiteX6" fmla="*/ 1083602 w 1325880"/>
              <a:gd name="connsiteY6" fmla="*/ 0 h 1170556"/>
              <a:gd name="connsiteX7" fmla="*/ 0 w 1325880"/>
              <a:gd name="connsiteY7" fmla="*/ 9144 h 1170556"/>
              <a:gd name="connsiteX0" fmla="*/ 12493 w 1338373"/>
              <a:gd name="connsiteY0" fmla="*/ 9144 h 1170556"/>
              <a:gd name="connsiteX1" fmla="*/ 12493 w 1338373"/>
              <a:gd name="connsiteY1" fmla="*/ 9144 h 1170556"/>
              <a:gd name="connsiteX2" fmla="*/ 487981 w 1338373"/>
              <a:gd name="connsiteY2" fmla="*/ 566928 h 1170556"/>
              <a:gd name="connsiteX3" fmla="*/ 0 w 1338373"/>
              <a:gd name="connsiteY3" fmla="*/ 1152206 h 1170556"/>
              <a:gd name="connsiteX4" fmla="*/ 1091930 w 1338373"/>
              <a:gd name="connsiteY4" fmla="*/ 1170556 h 1170556"/>
              <a:gd name="connsiteX5" fmla="*/ 1338373 w 1338373"/>
              <a:gd name="connsiteY5" fmla="*/ 576072 h 1170556"/>
              <a:gd name="connsiteX6" fmla="*/ 1096095 w 1338373"/>
              <a:gd name="connsiteY6" fmla="*/ 0 h 1170556"/>
              <a:gd name="connsiteX7" fmla="*/ 12493 w 1338373"/>
              <a:gd name="connsiteY7" fmla="*/ 9144 h 1170556"/>
              <a:gd name="connsiteX0" fmla="*/ 12493 w 1338373"/>
              <a:gd name="connsiteY0" fmla="*/ 9144 h 1170556"/>
              <a:gd name="connsiteX1" fmla="*/ 12493 w 1338373"/>
              <a:gd name="connsiteY1" fmla="*/ 9144 h 1170556"/>
              <a:gd name="connsiteX2" fmla="*/ 221455 w 1338373"/>
              <a:gd name="connsiteY2" fmla="*/ 585340 h 1170556"/>
              <a:gd name="connsiteX3" fmla="*/ 0 w 1338373"/>
              <a:gd name="connsiteY3" fmla="*/ 1152206 h 1170556"/>
              <a:gd name="connsiteX4" fmla="*/ 1091930 w 1338373"/>
              <a:gd name="connsiteY4" fmla="*/ 1170556 h 1170556"/>
              <a:gd name="connsiteX5" fmla="*/ 1338373 w 1338373"/>
              <a:gd name="connsiteY5" fmla="*/ 576072 h 1170556"/>
              <a:gd name="connsiteX6" fmla="*/ 1096095 w 1338373"/>
              <a:gd name="connsiteY6" fmla="*/ 0 h 1170556"/>
              <a:gd name="connsiteX7" fmla="*/ 12493 w 1338373"/>
              <a:gd name="connsiteY7" fmla="*/ 9144 h 1170556"/>
              <a:gd name="connsiteX0" fmla="*/ 12493 w 1621282"/>
              <a:gd name="connsiteY0" fmla="*/ 9144 h 1170556"/>
              <a:gd name="connsiteX1" fmla="*/ 12493 w 1621282"/>
              <a:gd name="connsiteY1" fmla="*/ 9144 h 1170556"/>
              <a:gd name="connsiteX2" fmla="*/ 221455 w 1621282"/>
              <a:gd name="connsiteY2" fmla="*/ 585340 h 1170556"/>
              <a:gd name="connsiteX3" fmla="*/ 0 w 1621282"/>
              <a:gd name="connsiteY3" fmla="*/ 1152206 h 1170556"/>
              <a:gd name="connsiteX4" fmla="*/ 1091930 w 1621282"/>
              <a:gd name="connsiteY4" fmla="*/ 1170556 h 1170556"/>
              <a:gd name="connsiteX5" fmla="*/ 1621282 w 1621282"/>
              <a:gd name="connsiteY5" fmla="*/ 557660 h 1170556"/>
              <a:gd name="connsiteX6" fmla="*/ 1096095 w 1621282"/>
              <a:gd name="connsiteY6" fmla="*/ 0 h 1170556"/>
              <a:gd name="connsiteX7" fmla="*/ 12493 w 1621282"/>
              <a:gd name="connsiteY7" fmla="*/ 9144 h 1170556"/>
              <a:gd name="connsiteX0" fmla="*/ 12493 w 1621282"/>
              <a:gd name="connsiteY0" fmla="*/ 0 h 1161412"/>
              <a:gd name="connsiteX1" fmla="*/ 12493 w 1621282"/>
              <a:gd name="connsiteY1" fmla="*/ 0 h 1161412"/>
              <a:gd name="connsiteX2" fmla="*/ 221455 w 1621282"/>
              <a:gd name="connsiteY2" fmla="*/ 576196 h 1161412"/>
              <a:gd name="connsiteX3" fmla="*/ 0 w 1621282"/>
              <a:gd name="connsiteY3" fmla="*/ 1143062 h 1161412"/>
              <a:gd name="connsiteX4" fmla="*/ 1091930 w 1621282"/>
              <a:gd name="connsiteY4" fmla="*/ 1161412 h 1161412"/>
              <a:gd name="connsiteX5" fmla="*/ 1621282 w 1621282"/>
              <a:gd name="connsiteY5" fmla="*/ 548516 h 1161412"/>
              <a:gd name="connsiteX6" fmla="*/ 1041689 w 1621282"/>
              <a:gd name="connsiteY6" fmla="*/ 62 h 1161412"/>
              <a:gd name="connsiteX7" fmla="*/ 12493 w 1621282"/>
              <a:gd name="connsiteY7" fmla="*/ 0 h 1161412"/>
              <a:gd name="connsiteX0" fmla="*/ 12493 w 1621282"/>
              <a:gd name="connsiteY0" fmla="*/ 0 h 1179824"/>
              <a:gd name="connsiteX1" fmla="*/ 12493 w 1621282"/>
              <a:gd name="connsiteY1" fmla="*/ 0 h 1179824"/>
              <a:gd name="connsiteX2" fmla="*/ 221455 w 1621282"/>
              <a:gd name="connsiteY2" fmla="*/ 576196 h 1179824"/>
              <a:gd name="connsiteX3" fmla="*/ 0 w 1621282"/>
              <a:gd name="connsiteY3" fmla="*/ 1143062 h 1179824"/>
              <a:gd name="connsiteX4" fmla="*/ 1026643 w 1621282"/>
              <a:gd name="connsiteY4" fmla="*/ 1179824 h 1179824"/>
              <a:gd name="connsiteX5" fmla="*/ 1621282 w 1621282"/>
              <a:gd name="connsiteY5" fmla="*/ 548516 h 1179824"/>
              <a:gd name="connsiteX6" fmla="*/ 1041689 w 1621282"/>
              <a:gd name="connsiteY6" fmla="*/ 62 h 1179824"/>
              <a:gd name="connsiteX7" fmla="*/ 12493 w 1621282"/>
              <a:gd name="connsiteY7" fmla="*/ 0 h 1179824"/>
              <a:gd name="connsiteX0" fmla="*/ 12493 w 1621282"/>
              <a:gd name="connsiteY0" fmla="*/ 0 h 1179824"/>
              <a:gd name="connsiteX1" fmla="*/ 12493 w 1621282"/>
              <a:gd name="connsiteY1" fmla="*/ 0 h 1179824"/>
              <a:gd name="connsiteX2" fmla="*/ 580531 w 1621282"/>
              <a:gd name="connsiteY2" fmla="*/ 566990 h 1179824"/>
              <a:gd name="connsiteX3" fmla="*/ 0 w 1621282"/>
              <a:gd name="connsiteY3" fmla="*/ 1143062 h 1179824"/>
              <a:gd name="connsiteX4" fmla="*/ 1026643 w 1621282"/>
              <a:gd name="connsiteY4" fmla="*/ 1179824 h 1179824"/>
              <a:gd name="connsiteX5" fmla="*/ 1621282 w 1621282"/>
              <a:gd name="connsiteY5" fmla="*/ 548516 h 1179824"/>
              <a:gd name="connsiteX6" fmla="*/ 1041689 w 1621282"/>
              <a:gd name="connsiteY6" fmla="*/ 62 h 1179824"/>
              <a:gd name="connsiteX7" fmla="*/ 12493 w 1621282"/>
              <a:gd name="connsiteY7" fmla="*/ 0 h 1179824"/>
              <a:gd name="connsiteX0" fmla="*/ 12493 w 1577758"/>
              <a:gd name="connsiteY0" fmla="*/ 0 h 1179824"/>
              <a:gd name="connsiteX1" fmla="*/ 12493 w 1577758"/>
              <a:gd name="connsiteY1" fmla="*/ 0 h 1179824"/>
              <a:gd name="connsiteX2" fmla="*/ 580531 w 1577758"/>
              <a:gd name="connsiteY2" fmla="*/ 566990 h 1179824"/>
              <a:gd name="connsiteX3" fmla="*/ 0 w 1577758"/>
              <a:gd name="connsiteY3" fmla="*/ 1143062 h 1179824"/>
              <a:gd name="connsiteX4" fmla="*/ 1026643 w 1577758"/>
              <a:gd name="connsiteY4" fmla="*/ 1179824 h 1179824"/>
              <a:gd name="connsiteX5" fmla="*/ 1577758 w 1577758"/>
              <a:gd name="connsiteY5" fmla="*/ 548516 h 1179824"/>
              <a:gd name="connsiteX6" fmla="*/ 1041689 w 1577758"/>
              <a:gd name="connsiteY6" fmla="*/ 62 h 1179824"/>
              <a:gd name="connsiteX7" fmla="*/ 12493 w 1577758"/>
              <a:gd name="connsiteY7" fmla="*/ 0 h 1179824"/>
              <a:gd name="connsiteX0" fmla="*/ 12493 w 1577758"/>
              <a:gd name="connsiteY0" fmla="*/ 0 h 1143062"/>
              <a:gd name="connsiteX1" fmla="*/ 12493 w 1577758"/>
              <a:gd name="connsiteY1" fmla="*/ 0 h 1143062"/>
              <a:gd name="connsiteX2" fmla="*/ 580531 w 1577758"/>
              <a:gd name="connsiteY2" fmla="*/ 566990 h 1143062"/>
              <a:gd name="connsiteX3" fmla="*/ 0 w 1577758"/>
              <a:gd name="connsiteY3" fmla="*/ 1143062 h 1143062"/>
              <a:gd name="connsiteX4" fmla="*/ 1037524 w 1577758"/>
              <a:gd name="connsiteY4" fmla="*/ 1133794 h 1143062"/>
              <a:gd name="connsiteX5" fmla="*/ 1577758 w 1577758"/>
              <a:gd name="connsiteY5" fmla="*/ 548516 h 1143062"/>
              <a:gd name="connsiteX6" fmla="*/ 1041689 w 1577758"/>
              <a:gd name="connsiteY6" fmla="*/ 62 h 1143062"/>
              <a:gd name="connsiteX7" fmla="*/ 12493 w 1577758"/>
              <a:gd name="connsiteY7" fmla="*/ 0 h 1143062"/>
              <a:gd name="connsiteX0" fmla="*/ 12493 w 1577758"/>
              <a:gd name="connsiteY0" fmla="*/ 8696 h 1151758"/>
              <a:gd name="connsiteX1" fmla="*/ 12493 w 1577758"/>
              <a:gd name="connsiteY1" fmla="*/ 8696 h 1151758"/>
              <a:gd name="connsiteX2" fmla="*/ 580531 w 1577758"/>
              <a:gd name="connsiteY2" fmla="*/ 575686 h 1151758"/>
              <a:gd name="connsiteX3" fmla="*/ 0 w 1577758"/>
              <a:gd name="connsiteY3" fmla="*/ 1151758 h 1151758"/>
              <a:gd name="connsiteX4" fmla="*/ 1037524 w 1577758"/>
              <a:gd name="connsiteY4" fmla="*/ 1142490 h 1151758"/>
              <a:gd name="connsiteX5" fmla="*/ 1577758 w 1577758"/>
              <a:gd name="connsiteY5" fmla="*/ 557212 h 1151758"/>
              <a:gd name="connsiteX6" fmla="*/ 1333732 w 1577758"/>
              <a:gd name="connsiteY6" fmla="*/ 0 h 1151758"/>
              <a:gd name="connsiteX7" fmla="*/ 12493 w 1577758"/>
              <a:gd name="connsiteY7" fmla="*/ 8696 h 1151758"/>
              <a:gd name="connsiteX0" fmla="*/ 12493 w 1577758"/>
              <a:gd name="connsiteY0" fmla="*/ 8696 h 1151758"/>
              <a:gd name="connsiteX1" fmla="*/ 12493 w 1577758"/>
              <a:gd name="connsiteY1" fmla="*/ 8696 h 1151758"/>
              <a:gd name="connsiteX2" fmla="*/ 580531 w 1577758"/>
              <a:gd name="connsiteY2" fmla="*/ 575686 h 1151758"/>
              <a:gd name="connsiteX3" fmla="*/ 0 w 1577758"/>
              <a:gd name="connsiteY3" fmla="*/ 1151758 h 1151758"/>
              <a:gd name="connsiteX4" fmla="*/ 1305629 w 1577758"/>
              <a:gd name="connsiteY4" fmla="*/ 1142490 h 1151758"/>
              <a:gd name="connsiteX5" fmla="*/ 1577758 w 1577758"/>
              <a:gd name="connsiteY5" fmla="*/ 557212 h 1151758"/>
              <a:gd name="connsiteX6" fmla="*/ 1333732 w 1577758"/>
              <a:gd name="connsiteY6" fmla="*/ 0 h 1151758"/>
              <a:gd name="connsiteX7" fmla="*/ 12493 w 1577758"/>
              <a:gd name="connsiteY7" fmla="*/ 8696 h 1151758"/>
              <a:gd name="connsiteX0" fmla="*/ 12493 w 1577758"/>
              <a:gd name="connsiteY0" fmla="*/ 8696 h 1151758"/>
              <a:gd name="connsiteX1" fmla="*/ 12493 w 1577758"/>
              <a:gd name="connsiteY1" fmla="*/ 8696 h 1151758"/>
              <a:gd name="connsiteX2" fmla="*/ 580531 w 1577758"/>
              <a:gd name="connsiteY2" fmla="*/ 575686 h 1151758"/>
              <a:gd name="connsiteX3" fmla="*/ 0 w 1577758"/>
              <a:gd name="connsiteY3" fmla="*/ 1151758 h 1151758"/>
              <a:gd name="connsiteX4" fmla="*/ 1305629 w 1577758"/>
              <a:gd name="connsiteY4" fmla="*/ 1142490 h 1151758"/>
              <a:gd name="connsiteX5" fmla="*/ 1577758 w 1577758"/>
              <a:gd name="connsiteY5" fmla="*/ 557212 h 1151758"/>
              <a:gd name="connsiteX6" fmla="*/ 1309794 w 1577758"/>
              <a:gd name="connsiteY6" fmla="*/ 0 h 1151758"/>
              <a:gd name="connsiteX7" fmla="*/ 12493 w 1577758"/>
              <a:gd name="connsiteY7" fmla="*/ 8696 h 1151758"/>
              <a:gd name="connsiteX0" fmla="*/ 12493 w 1577758"/>
              <a:gd name="connsiteY0" fmla="*/ 8696 h 1151758"/>
              <a:gd name="connsiteX1" fmla="*/ 12493 w 1577758"/>
              <a:gd name="connsiteY1" fmla="*/ 8696 h 1151758"/>
              <a:gd name="connsiteX2" fmla="*/ 259763 w 1577758"/>
              <a:gd name="connsiteY2" fmla="*/ 575686 h 1151758"/>
              <a:gd name="connsiteX3" fmla="*/ 0 w 1577758"/>
              <a:gd name="connsiteY3" fmla="*/ 1151758 h 1151758"/>
              <a:gd name="connsiteX4" fmla="*/ 1305629 w 1577758"/>
              <a:gd name="connsiteY4" fmla="*/ 1142490 h 1151758"/>
              <a:gd name="connsiteX5" fmla="*/ 1577758 w 1577758"/>
              <a:gd name="connsiteY5" fmla="*/ 557212 h 1151758"/>
              <a:gd name="connsiteX6" fmla="*/ 1309794 w 1577758"/>
              <a:gd name="connsiteY6" fmla="*/ 0 h 1151758"/>
              <a:gd name="connsiteX7" fmla="*/ 12493 w 1577758"/>
              <a:gd name="connsiteY7" fmla="*/ 8696 h 1151758"/>
              <a:gd name="connsiteX0" fmla="*/ 0 w 1598778"/>
              <a:gd name="connsiteY0" fmla="*/ 8696 h 1151758"/>
              <a:gd name="connsiteX1" fmla="*/ 33513 w 1598778"/>
              <a:gd name="connsiteY1" fmla="*/ 8696 h 1151758"/>
              <a:gd name="connsiteX2" fmla="*/ 280783 w 1598778"/>
              <a:gd name="connsiteY2" fmla="*/ 575686 h 1151758"/>
              <a:gd name="connsiteX3" fmla="*/ 21020 w 1598778"/>
              <a:gd name="connsiteY3" fmla="*/ 1151758 h 1151758"/>
              <a:gd name="connsiteX4" fmla="*/ 1326649 w 1598778"/>
              <a:gd name="connsiteY4" fmla="*/ 1142490 h 1151758"/>
              <a:gd name="connsiteX5" fmla="*/ 1598778 w 1598778"/>
              <a:gd name="connsiteY5" fmla="*/ 557212 h 1151758"/>
              <a:gd name="connsiteX6" fmla="*/ 1330814 w 1598778"/>
              <a:gd name="connsiteY6" fmla="*/ 0 h 1151758"/>
              <a:gd name="connsiteX7" fmla="*/ 0 w 1598778"/>
              <a:gd name="connsiteY7" fmla="*/ 8696 h 1151758"/>
              <a:gd name="connsiteX0" fmla="*/ 0 w 1598778"/>
              <a:gd name="connsiteY0" fmla="*/ 8696 h 1151758"/>
              <a:gd name="connsiteX1" fmla="*/ 4788 w 1598778"/>
              <a:gd name="connsiteY1" fmla="*/ 8696 h 1151758"/>
              <a:gd name="connsiteX2" fmla="*/ 280783 w 1598778"/>
              <a:gd name="connsiteY2" fmla="*/ 575686 h 1151758"/>
              <a:gd name="connsiteX3" fmla="*/ 21020 w 1598778"/>
              <a:gd name="connsiteY3" fmla="*/ 1151758 h 1151758"/>
              <a:gd name="connsiteX4" fmla="*/ 1326649 w 1598778"/>
              <a:gd name="connsiteY4" fmla="*/ 1142490 h 1151758"/>
              <a:gd name="connsiteX5" fmla="*/ 1598778 w 1598778"/>
              <a:gd name="connsiteY5" fmla="*/ 557212 h 1151758"/>
              <a:gd name="connsiteX6" fmla="*/ 1330814 w 1598778"/>
              <a:gd name="connsiteY6" fmla="*/ 0 h 1151758"/>
              <a:gd name="connsiteX7" fmla="*/ 0 w 1598778"/>
              <a:gd name="connsiteY7" fmla="*/ 8696 h 1151758"/>
              <a:gd name="connsiteX0" fmla="*/ 7705 w 1606483"/>
              <a:gd name="connsiteY0" fmla="*/ 8696 h 1151758"/>
              <a:gd name="connsiteX1" fmla="*/ 12493 w 1606483"/>
              <a:gd name="connsiteY1" fmla="*/ 8696 h 1151758"/>
              <a:gd name="connsiteX2" fmla="*/ 288488 w 1606483"/>
              <a:gd name="connsiteY2" fmla="*/ 575686 h 1151758"/>
              <a:gd name="connsiteX3" fmla="*/ 0 w 1606483"/>
              <a:gd name="connsiteY3" fmla="*/ 1151758 h 1151758"/>
              <a:gd name="connsiteX4" fmla="*/ 1334354 w 1606483"/>
              <a:gd name="connsiteY4" fmla="*/ 1142490 h 1151758"/>
              <a:gd name="connsiteX5" fmla="*/ 1606483 w 1606483"/>
              <a:gd name="connsiteY5" fmla="*/ 557212 h 1151758"/>
              <a:gd name="connsiteX6" fmla="*/ 1338519 w 1606483"/>
              <a:gd name="connsiteY6" fmla="*/ 0 h 1151758"/>
              <a:gd name="connsiteX7" fmla="*/ 7705 w 1606483"/>
              <a:gd name="connsiteY7" fmla="*/ 8696 h 1151758"/>
              <a:gd name="connsiteX0" fmla="*/ 999031 w 1606483"/>
              <a:gd name="connsiteY0" fmla="*/ 0 h 1161663"/>
              <a:gd name="connsiteX1" fmla="*/ 12493 w 1606483"/>
              <a:gd name="connsiteY1" fmla="*/ 18601 h 1161663"/>
              <a:gd name="connsiteX2" fmla="*/ 288488 w 1606483"/>
              <a:gd name="connsiteY2" fmla="*/ 585591 h 1161663"/>
              <a:gd name="connsiteX3" fmla="*/ 0 w 1606483"/>
              <a:gd name="connsiteY3" fmla="*/ 1161663 h 1161663"/>
              <a:gd name="connsiteX4" fmla="*/ 1334354 w 1606483"/>
              <a:gd name="connsiteY4" fmla="*/ 1152395 h 1161663"/>
              <a:gd name="connsiteX5" fmla="*/ 1606483 w 1606483"/>
              <a:gd name="connsiteY5" fmla="*/ 567117 h 1161663"/>
              <a:gd name="connsiteX6" fmla="*/ 1338519 w 1606483"/>
              <a:gd name="connsiteY6" fmla="*/ 9905 h 1161663"/>
              <a:gd name="connsiteX7" fmla="*/ 999031 w 1606483"/>
              <a:gd name="connsiteY7" fmla="*/ 0 h 1161663"/>
              <a:gd name="connsiteX0" fmla="*/ 986538 w 1593990"/>
              <a:gd name="connsiteY0" fmla="*/ 0 h 1152395"/>
              <a:gd name="connsiteX1" fmla="*/ 0 w 1593990"/>
              <a:gd name="connsiteY1" fmla="*/ 18601 h 1152395"/>
              <a:gd name="connsiteX2" fmla="*/ 275995 w 1593990"/>
              <a:gd name="connsiteY2" fmla="*/ 585591 h 1152395"/>
              <a:gd name="connsiteX3" fmla="*/ 821238 w 1593990"/>
              <a:gd name="connsiteY3" fmla="*/ 1143062 h 1152395"/>
              <a:gd name="connsiteX4" fmla="*/ 1321861 w 1593990"/>
              <a:gd name="connsiteY4" fmla="*/ 1152395 h 1152395"/>
              <a:gd name="connsiteX5" fmla="*/ 1593990 w 1593990"/>
              <a:gd name="connsiteY5" fmla="*/ 567117 h 1152395"/>
              <a:gd name="connsiteX6" fmla="*/ 1326026 w 1593990"/>
              <a:gd name="connsiteY6" fmla="*/ 9905 h 1152395"/>
              <a:gd name="connsiteX7" fmla="*/ 986538 w 1593990"/>
              <a:gd name="connsiteY7" fmla="*/ 0 h 1152395"/>
              <a:gd name="connsiteX0" fmla="*/ 986538 w 1593990"/>
              <a:gd name="connsiteY0" fmla="*/ 0 h 1152395"/>
              <a:gd name="connsiteX1" fmla="*/ 0 w 1593990"/>
              <a:gd name="connsiteY1" fmla="*/ 18601 h 1152395"/>
              <a:gd name="connsiteX2" fmla="*/ 1119893 w 1593990"/>
              <a:gd name="connsiteY2" fmla="*/ 566989 h 1152395"/>
              <a:gd name="connsiteX3" fmla="*/ 821238 w 1593990"/>
              <a:gd name="connsiteY3" fmla="*/ 1143062 h 1152395"/>
              <a:gd name="connsiteX4" fmla="*/ 1321861 w 1593990"/>
              <a:gd name="connsiteY4" fmla="*/ 1152395 h 1152395"/>
              <a:gd name="connsiteX5" fmla="*/ 1593990 w 1593990"/>
              <a:gd name="connsiteY5" fmla="*/ 567117 h 1152395"/>
              <a:gd name="connsiteX6" fmla="*/ 1326026 w 1593990"/>
              <a:gd name="connsiteY6" fmla="*/ 9905 h 1152395"/>
              <a:gd name="connsiteX7" fmla="*/ 986538 w 1593990"/>
              <a:gd name="connsiteY7" fmla="*/ 0 h 1152395"/>
              <a:gd name="connsiteX0" fmla="*/ 165300 w 772752"/>
              <a:gd name="connsiteY0" fmla="*/ 0 h 1152395"/>
              <a:gd name="connsiteX1" fmla="*/ 7409 w 772752"/>
              <a:gd name="connsiteY1" fmla="*/ 0 h 1152395"/>
              <a:gd name="connsiteX2" fmla="*/ 298655 w 772752"/>
              <a:gd name="connsiteY2" fmla="*/ 566989 h 1152395"/>
              <a:gd name="connsiteX3" fmla="*/ 0 w 772752"/>
              <a:gd name="connsiteY3" fmla="*/ 1143062 h 1152395"/>
              <a:gd name="connsiteX4" fmla="*/ 500623 w 772752"/>
              <a:gd name="connsiteY4" fmla="*/ 1152395 h 1152395"/>
              <a:gd name="connsiteX5" fmla="*/ 772752 w 772752"/>
              <a:gd name="connsiteY5" fmla="*/ 567117 h 1152395"/>
              <a:gd name="connsiteX6" fmla="*/ 504788 w 772752"/>
              <a:gd name="connsiteY6" fmla="*/ 9905 h 1152395"/>
              <a:gd name="connsiteX7" fmla="*/ 165300 w 772752"/>
              <a:gd name="connsiteY7" fmla="*/ 0 h 1152395"/>
              <a:gd name="connsiteX0" fmla="*/ 504788 w 772752"/>
              <a:gd name="connsiteY0" fmla="*/ 9905 h 1152395"/>
              <a:gd name="connsiteX1" fmla="*/ 7409 w 772752"/>
              <a:gd name="connsiteY1" fmla="*/ 0 h 1152395"/>
              <a:gd name="connsiteX2" fmla="*/ 298655 w 772752"/>
              <a:gd name="connsiteY2" fmla="*/ 566989 h 1152395"/>
              <a:gd name="connsiteX3" fmla="*/ 0 w 772752"/>
              <a:gd name="connsiteY3" fmla="*/ 1143062 h 1152395"/>
              <a:gd name="connsiteX4" fmla="*/ 500623 w 772752"/>
              <a:gd name="connsiteY4" fmla="*/ 1152395 h 1152395"/>
              <a:gd name="connsiteX5" fmla="*/ 772752 w 772752"/>
              <a:gd name="connsiteY5" fmla="*/ 567117 h 1152395"/>
              <a:gd name="connsiteX6" fmla="*/ 504788 w 772752"/>
              <a:gd name="connsiteY6" fmla="*/ 9905 h 1152395"/>
              <a:gd name="connsiteX0" fmla="*/ 508936 w 776900"/>
              <a:gd name="connsiteY0" fmla="*/ 9905 h 1152395"/>
              <a:gd name="connsiteX1" fmla="*/ 0 w 776900"/>
              <a:gd name="connsiteY1" fmla="*/ 0 h 1152395"/>
              <a:gd name="connsiteX2" fmla="*/ 302803 w 776900"/>
              <a:gd name="connsiteY2" fmla="*/ 566989 h 1152395"/>
              <a:gd name="connsiteX3" fmla="*/ 4148 w 776900"/>
              <a:gd name="connsiteY3" fmla="*/ 1143062 h 1152395"/>
              <a:gd name="connsiteX4" fmla="*/ 504771 w 776900"/>
              <a:gd name="connsiteY4" fmla="*/ 1152395 h 1152395"/>
              <a:gd name="connsiteX5" fmla="*/ 776900 w 776900"/>
              <a:gd name="connsiteY5" fmla="*/ 567117 h 1152395"/>
              <a:gd name="connsiteX6" fmla="*/ 508936 w 776900"/>
              <a:gd name="connsiteY6" fmla="*/ 9905 h 1152395"/>
              <a:gd name="connsiteX0" fmla="*/ 508936 w 776900"/>
              <a:gd name="connsiteY0" fmla="*/ 9905 h 1152395"/>
              <a:gd name="connsiteX1" fmla="*/ 0 w 776900"/>
              <a:gd name="connsiteY1" fmla="*/ 0 h 1152395"/>
              <a:gd name="connsiteX2" fmla="*/ 288678 w 776900"/>
              <a:gd name="connsiteY2" fmla="*/ 588133 h 1152395"/>
              <a:gd name="connsiteX3" fmla="*/ 4148 w 776900"/>
              <a:gd name="connsiteY3" fmla="*/ 1143062 h 1152395"/>
              <a:gd name="connsiteX4" fmla="*/ 504771 w 776900"/>
              <a:gd name="connsiteY4" fmla="*/ 1152395 h 1152395"/>
              <a:gd name="connsiteX5" fmla="*/ 776900 w 776900"/>
              <a:gd name="connsiteY5" fmla="*/ 567117 h 1152395"/>
              <a:gd name="connsiteX6" fmla="*/ 508936 w 776900"/>
              <a:gd name="connsiteY6" fmla="*/ 9905 h 1152395"/>
              <a:gd name="connsiteX0" fmla="*/ 508936 w 776900"/>
              <a:gd name="connsiteY0" fmla="*/ 9905 h 1154809"/>
              <a:gd name="connsiteX1" fmla="*/ 0 w 776900"/>
              <a:gd name="connsiteY1" fmla="*/ 0 h 1154809"/>
              <a:gd name="connsiteX2" fmla="*/ 288678 w 776900"/>
              <a:gd name="connsiteY2" fmla="*/ 588133 h 1154809"/>
              <a:gd name="connsiteX3" fmla="*/ 5432 w 776900"/>
              <a:gd name="connsiteY3" fmla="*/ 1154809 h 1154809"/>
              <a:gd name="connsiteX4" fmla="*/ 504771 w 776900"/>
              <a:gd name="connsiteY4" fmla="*/ 1152395 h 1154809"/>
              <a:gd name="connsiteX5" fmla="*/ 776900 w 776900"/>
              <a:gd name="connsiteY5" fmla="*/ 567117 h 1154809"/>
              <a:gd name="connsiteX6" fmla="*/ 508936 w 776900"/>
              <a:gd name="connsiteY6" fmla="*/ 9905 h 1154809"/>
              <a:gd name="connsiteX0" fmla="*/ 508936 w 776900"/>
              <a:gd name="connsiteY0" fmla="*/ 9905 h 1159442"/>
              <a:gd name="connsiteX1" fmla="*/ 0 w 776900"/>
              <a:gd name="connsiteY1" fmla="*/ 0 h 1159442"/>
              <a:gd name="connsiteX2" fmla="*/ 288678 w 776900"/>
              <a:gd name="connsiteY2" fmla="*/ 588133 h 1159442"/>
              <a:gd name="connsiteX3" fmla="*/ 5432 w 776900"/>
              <a:gd name="connsiteY3" fmla="*/ 1154809 h 1159442"/>
              <a:gd name="connsiteX4" fmla="*/ 497066 w 776900"/>
              <a:gd name="connsiteY4" fmla="*/ 1159442 h 1159442"/>
              <a:gd name="connsiteX5" fmla="*/ 776900 w 776900"/>
              <a:gd name="connsiteY5" fmla="*/ 567117 h 1159442"/>
              <a:gd name="connsiteX6" fmla="*/ 508936 w 776900"/>
              <a:gd name="connsiteY6" fmla="*/ 9905 h 1159442"/>
              <a:gd name="connsiteX0" fmla="*/ 508936 w 769195"/>
              <a:gd name="connsiteY0" fmla="*/ 9905 h 1159442"/>
              <a:gd name="connsiteX1" fmla="*/ 0 w 769195"/>
              <a:gd name="connsiteY1" fmla="*/ 0 h 1159442"/>
              <a:gd name="connsiteX2" fmla="*/ 288678 w 769195"/>
              <a:gd name="connsiteY2" fmla="*/ 588133 h 1159442"/>
              <a:gd name="connsiteX3" fmla="*/ 5432 w 769195"/>
              <a:gd name="connsiteY3" fmla="*/ 1154809 h 1159442"/>
              <a:gd name="connsiteX4" fmla="*/ 497066 w 769195"/>
              <a:gd name="connsiteY4" fmla="*/ 1159442 h 1159442"/>
              <a:gd name="connsiteX5" fmla="*/ 769195 w 769195"/>
              <a:gd name="connsiteY5" fmla="*/ 581213 h 1159442"/>
              <a:gd name="connsiteX6" fmla="*/ 508936 w 769195"/>
              <a:gd name="connsiteY6" fmla="*/ 9905 h 1159442"/>
              <a:gd name="connsiteX0" fmla="*/ 490958 w 769195"/>
              <a:gd name="connsiteY0" fmla="*/ 5207 h 1159442"/>
              <a:gd name="connsiteX1" fmla="*/ 0 w 769195"/>
              <a:gd name="connsiteY1" fmla="*/ 0 h 1159442"/>
              <a:gd name="connsiteX2" fmla="*/ 288678 w 769195"/>
              <a:gd name="connsiteY2" fmla="*/ 588133 h 1159442"/>
              <a:gd name="connsiteX3" fmla="*/ 5432 w 769195"/>
              <a:gd name="connsiteY3" fmla="*/ 1154809 h 1159442"/>
              <a:gd name="connsiteX4" fmla="*/ 497066 w 769195"/>
              <a:gd name="connsiteY4" fmla="*/ 1159442 h 1159442"/>
              <a:gd name="connsiteX5" fmla="*/ 769195 w 769195"/>
              <a:gd name="connsiteY5" fmla="*/ 581213 h 1159442"/>
              <a:gd name="connsiteX6" fmla="*/ 490958 w 769195"/>
              <a:gd name="connsiteY6" fmla="*/ 5207 h 115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9195" h="1159442">
                <a:moveTo>
                  <a:pt x="490958" y="5207"/>
                </a:moveTo>
                <a:lnTo>
                  <a:pt x="0" y="0"/>
                </a:lnTo>
                <a:lnTo>
                  <a:pt x="288678" y="588133"/>
                </a:lnTo>
                <a:lnTo>
                  <a:pt x="5432" y="1154809"/>
                </a:lnTo>
                <a:lnTo>
                  <a:pt x="497066" y="1159442"/>
                </a:lnTo>
                <a:lnTo>
                  <a:pt x="769195" y="581213"/>
                </a:lnTo>
                <a:lnTo>
                  <a:pt x="490958" y="5207"/>
                </a:lnTo>
                <a:close/>
              </a:path>
            </a:pathLst>
          </a:custGeom>
          <a:solidFill>
            <a:schemeClr val="accent5">
              <a:alpha val="15000"/>
            </a:schemeClr>
          </a:solidFill>
          <a:ln w="0">
            <a:solidFill>
              <a:schemeClr val="accent5"/>
            </a:solidFill>
            <a:prstDash val="sysDot"/>
          </a:ln>
          <a:effectLst>
            <a:glow rad="381000">
              <a:schemeClr val="accent5"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397B33-7005-4821-9FE9-02A0F76E3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54" y="1652354"/>
            <a:ext cx="11478605" cy="3279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2B145-E216-4852-B8E5-09C9CC7E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Master Plan?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068A5-C95D-4D98-B0D6-62CD045E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52BB54D-C975-4E81-8B4E-58881D7DA9E0}"/>
              </a:ext>
            </a:extLst>
          </p:cNvPr>
          <p:cNvSpPr/>
          <p:nvPr/>
        </p:nvSpPr>
        <p:spPr>
          <a:xfrm>
            <a:off x="1956816" y="995091"/>
            <a:ext cx="2057400" cy="557784"/>
          </a:xfrm>
          <a:prstGeom prst="wedgeRectCallout">
            <a:avLst>
              <a:gd name="adj1" fmla="val -19944"/>
              <a:gd name="adj2" fmla="val 10512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6350"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We are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20320-EC64-4BF0-8168-7D2F7F967EC6}"/>
              </a:ext>
            </a:extLst>
          </p:cNvPr>
          <p:cNvSpPr txBox="1"/>
          <p:nvPr/>
        </p:nvSpPr>
        <p:spPr>
          <a:xfrm>
            <a:off x="3181350" y="4816013"/>
            <a:ext cx="9008226" cy="1032602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>
              <a:spcAft>
                <a:spcPts val="300"/>
              </a:spcAft>
            </a:pPr>
            <a:r>
              <a:rPr lang="en-US" b="1" dirty="0">
                <a:solidFill>
                  <a:srgbClr val="79A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Transparent Public Outreach Process: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BFF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Public Meetings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BFF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Steering Committee Meetings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BFF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Focus Group Meetings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BFF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 BOC Meetings</a:t>
            </a:r>
            <a:endParaRPr lang="en-US" b="1" dirty="0">
              <a:solidFill>
                <a:srgbClr val="FBFFA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FBFFA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BFF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Web-based Public Opinion Survey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BFF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2-Month Draft Plan Review Period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BFF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Total Public Access to the SC Team During the Master Plan Process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AABE9D-13F6-4E7F-BB04-3AD8034B2C35}"/>
              </a:ext>
            </a:extLst>
          </p:cNvPr>
          <p:cNvSpPr/>
          <p:nvPr/>
        </p:nvSpPr>
        <p:spPr>
          <a:xfrm>
            <a:off x="4889141" y="919082"/>
            <a:ext cx="6297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D6DFA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“</a:t>
            </a:r>
            <a:r>
              <a:rPr lang="en-US" sz="2400" b="1" i="1" dirty="0">
                <a:solidFill>
                  <a:srgbClr val="F9FFB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All voices are heard and all ideas are honored”</a:t>
            </a:r>
          </a:p>
        </p:txBody>
      </p:sp>
    </p:spTree>
    <p:extLst>
      <p:ext uri="{BB962C8B-B14F-4D97-AF65-F5344CB8AC3E}">
        <p14:creationId xmlns:p14="http://schemas.microsoft.com/office/powerpoint/2010/main" val="235302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DF0B58-741E-7C43-4D41-2116E22C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CA8C0-EC84-EA6B-6FE6-86BAA7435469}"/>
              </a:ext>
            </a:extLst>
          </p:cNvPr>
          <p:cNvSpPr txBox="1">
            <a:spLocks/>
          </p:cNvSpPr>
          <p:nvPr/>
        </p:nvSpPr>
        <p:spPr>
          <a:xfrm>
            <a:off x="38066" y="1039921"/>
            <a:ext cx="6867559" cy="2884379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Pathway lighting – standards &amp; bollard options</a:t>
            </a:r>
          </a:p>
          <a:p>
            <a:pPr marL="173038" indent="-173038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Dark skies complaint</a:t>
            </a:r>
          </a:p>
          <a:p>
            <a:pPr marL="173038" indent="-173038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Directional controls along neighboring properties to control spill over lighting</a:t>
            </a:r>
          </a:p>
          <a:p>
            <a:pPr marL="173038" indent="-173038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Programable controls</a:t>
            </a:r>
          </a:p>
          <a:p>
            <a:pPr marL="173038" indent="-173038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Dim lights over night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text, outdoor, sky, railroad&#10;&#10;Description automatically generated">
            <a:extLst>
              <a:ext uri="{FF2B5EF4-FFF2-40B4-BE49-F238E27FC236}">
                <a16:creationId xmlns:a16="http://schemas.microsoft.com/office/drawing/2014/main" id="{74AB5258-B8B9-8A18-E297-8D51F4497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43259" r="50"/>
          <a:stretch/>
        </p:blipFill>
        <p:spPr>
          <a:xfrm>
            <a:off x="3227926" y="3249546"/>
            <a:ext cx="6370861" cy="30211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6C3D51-A13E-1745-ADB5-4AC25D1B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164" y="892104"/>
            <a:ext cx="2349350" cy="22859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5ED547-0CD3-3FCF-C95C-9984330173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99" t="5043" r="31073" b="21188"/>
          <a:stretch/>
        </p:blipFill>
        <p:spPr>
          <a:xfrm>
            <a:off x="9673812" y="101530"/>
            <a:ext cx="2374336" cy="61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1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Porch Seating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7E2C0-5271-7AC6-213A-4E22C538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9" name="Picture 18" descr="A bench sits unoccupied&#10;&#10;Description automatically generated">
            <a:extLst>
              <a:ext uri="{FF2B5EF4-FFF2-40B4-BE49-F238E27FC236}">
                <a16:creationId xmlns:a16="http://schemas.microsoft.com/office/drawing/2014/main" id="{99427E0C-E604-3F60-98C8-DDE7BE5B8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7" r="16692"/>
          <a:stretch/>
        </p:blipFill>
        <p:spPr>
          <a:xfrm>
            <a:off x="3267816" y="1027830"/>
            <a:ext cx="4388155" cy="2723882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15183F0-51DC-E361-826F-5EFE23071550}"/>
              </a:ext>
            </a:extLst>
          </p:cNvPr>
          <p:cNvSpPr txBox="1">
            <a:spLocks/>
          </p:cNvSpPr>
          <p:nvPr/>
        </p:nvSpPr>
        <p:spPr>
          <a:xfrm>
            <a:off x="67416" y="978335"/>
            <a:ext cx="3132984" cy="4784290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Bench swing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Traditional benches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Movable Adirondack Style Chairs 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" name="Picture 29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1E24ADE5-B3A7-B1B9-9704-702E05692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/>
          <a:stretch/>
        </p:blipFill>
        <p:spPr>
          <a:xfrm>
            <a:off x="7738444" y="145608"/>
            <a:ext cx="4205905" cy="6141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205CC-8817-4BA9-7FDC-6FB8FB9C7F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1" t="35280" r="22303"/>
          <a:stretch/>
        </p:blipFill>
        <p:spPr>
          <a:xfrm>
            <a:off x="1262452" y="3829050"/>
            <a:ext cx="6393519" cy="24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26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7E2C0-5271-7AC6-213A-4E22C538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 descr="A person sitting at a table outside&#10;&#10;Description automatically generated with medium confidence">
            <a:extLst>
              <a:ext uri="{FF2B5EF4-FFF2-40B4-BE49-F238E27FC236}">
                <a16:creationId xmlns:a16="http://schemas.microsoft.com/office/drawing/2014/main" id="{E865A014-8BAF-42DA-75F5-B5919EFCD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r="34546" b="16287"/>
          <a:stretch/>
        </p:blipFill>
        <p:spPr>
          <a:xfrm>
            <a:off x="7384567" y="523570"/>
            <a:ext cx="4541417" cy="566091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15183F0-51DC-E361-826F-5EFE23071550}"/>
              </a:ext>
            </a:extLst>
          </p:cNvPr>
          <p:cNvSpPr txBox="1">
            <a:spLocks/>
          </p:cNvSpPr>
          <p:nvPr/>
        </p:nvSpPr>
        <p:spPr>
          <a:xfrm>
            <a:off x="67415" y="978335"/>
            <a:ext cx="6266709" cy="1964889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Movable bistro chairs &amp; tables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Modern conversation bench (2)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Lucida Sans" panose="020B0602030504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Modular bench Naguisa for Landscape furniture | Escofet">
            <a:extLst>
              <a:ext uri="{FF2B5EF4-FFF2-40B4-BE49-F238E27FC236}">
                <a16:creationId xmlns:a16="http://schemas.microsoft.com/office/drawing/2014/main" id="{25149EED-45DD-F566-7913-41A5D6FA6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-2"/>
          <a:stretch/>
        </p:blipFill>
        <p:spPr bwMode="auto">
          <a:xfrm>
            <a:off x="266016" y="1778000"/>
            <a:ext cx="6814716" cy="44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01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Elevated Plaza &amp;Tiered Lawn Seating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7E2C0-5271-7AC6-213A-4E22C538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1" name="Picture 10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B30F8B74-06AC-A7F9-4B46-1E59A14E6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72" y="1050557"/>
            <a:ext cx="7135327" cy="475688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15183F0-51DC-E361-826F-5EFE23071550}"/>
              </a:ext>
            </a:extLst>
          </p:cNvPr>
          <p:cNvSpPr txBox="1">
            <a:spLocks/>
          </p:cNvSpPr>
          <p:nvPr/>
        </p:nvSpPr>
        <p:spPr>
          <a:xfrm>
            <a:off x="67416" y="978336"/>
            <a:ext cx="3691783" cy="2450664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Plaza elevated 2.5 feet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Tiered lawn defines transition between plaza and open lawn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Serve as informal seating for small groups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55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Grove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5E0282F-CD7B-137A-4277-B79ADB24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CA8C0-EC84-EA6B-6FE6-86BAA7435469}"/>
              </a:ext>
            </a:extLst>
          </p:cNvPr>
          <p:cNvSpPr txBox="1">
            <a:spLocks/>
          </p:cNvSpPr>
          <p:nvPr/>
        </p:nvSpPr>
        <p:spPr>
          <a:xfrm>
            <a:off x="67417" y="978337"/>
            <a:ext cx="5954900" cy="1081072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Trees planted on grid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Focused Shade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Permeable stone dust paving provides opportunity to collect stormwater subsurface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A picture containing building, outdoor, street, city&#10;&#10;Description automatically generated">
            <a:extLst>
              <a:ext uri="{FF2B5EF4-FFF2-40B4-BE49-F238E27FC236}">
                <a16:creationId xmlns:a16="http://schemas.microsoft.com/office/drawing/2014/main" id="{97750306-49CB-EB85-319D-AA01C4C75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37771" r="3003" b="-204"/>
          <a:stretch/>
        </p:blipFill>
        <p:spPr>
          <a:xfrm>
            <a:off x="6169685" y="3594101"/>
            <a:ext cx="5575299" cy="2609412"/>
          </a:xfrm>
          <a:prstGeom prst="rect">
            <a:avLst/>
          </a:prstGeom>
        </p:spPr>
      </p:pic>
      <p:pic>
        <p:nvPicPr>
          <p:cNvPr id="4" name="Picture 3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CD847EEB-8904-D1B7-A788-A0D7BC7F88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5"/>
          <a:stretch/>
        </p:blipFill>
        <p:spPr>
          <a:xfrm>
            <a:off x="6169685" y="175773"/>
            <a:ext cx="5575301" cy="3253227"/>
          </a:xfrm>
          <a:prstGeom prst="rect">
            <a:avLst/>
          </a:prstGeom>
        </p:spPr>
      </p:pic>
      <p:pic>
        <p:nvPicPr>
          <p:cNvPr id="7" name="Picture 6" descr="A picture containing tree, ground, outdoor, plant&#10;&#10;Description automatically generated">
            <a:extLst>
              <a:ext uri="{FF2B5EF4-FFF2-40B4-BE49-F238E27FC236}">
                <a16:creationId xmlns:a16="http://schemas.microsoft.com/office/drawing/2014/main" id="{8E3C5B41-F2E2-C070-D95C-F5D6677505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3543" r="29693" b="11218"/>
          <a:stretch/>
        </p:blipFill>
        <p:spPr>
          <a:xfrm>
            <a:off x="688379" y="2781299"/>
            <a:ext cx="5333937" cy="342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0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Plaza Paving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7E2C0-5271-7AC6-213A-4E22C538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15183F0-51DC-E361-826F-5EFE23071550}"/>
              </a:ext>
            </a:extLst>
          </p:cNvPr>
          <p:cNvSpPr txBox="1">
            <a:spLocks/>
          </p:cNvSpPr>
          <p:nvPr/>
        </p:nvSpPr>
        <p:spPr>
          <a:xfrm>
            <a:off x="67415" y="978335"/>
            <a:ext cx="6266709" cy="1964889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Natural Stone Material</a:t>
            </a:r>
          </a:p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Organic Pattern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outdoor, road, way, day&#10;&#10;Description automatically generated">
            <a:extLst>
              <a:ext uri="{FF2B5EF4-FFF2-40B4-BE49-F238E27FC236}">
                <a16:creationId xmlns:a16="http://schemas.microsoft.com/office/drawing/2014/main" id="{A09B3D67-021E-49EE-6F7E-53CAD9E042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0"/>
          <a:stretch/>
        </p:blipFill>
        <p:spPr>
          <a:xfrm>
            <a:off x="5541919" y="3428999"/>
            <a:ext cx="6521494" cy="2894371"/>
          </a:xfrm>
          <a:prstGeom prst="rect">
            <a:avLst/>
          </a:prstGeom>
        </p:spPr>
      </p:pic>
      <p:pic>
        <p:nvPicPr>
          <p:cNvPr id="8" name="Picture 7" descr="A picture containing outdoor, grass, ground, bench&#10;&#10;Description automatically generated">
            <a:extLst>
              <a:ext uri="{FF2B5EF4-FFF2-40B4-BE49-F238E27FC236}">
                <a16:creationId xmlns:a16="http://schemas.microsoft.com/office/drawing/2014/main" id="{B29B69DE-5735-AABE-E17C-1A008154B8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0" b="2114"/>
          <a:stretch/>
        </p:blipFill>
        <p:spPr>
          <a:xfrm>
            <a:off x="251223" y="1778001"/>
            <a:ext cx="5146277" cy="4545370"/>
          </a:xfrm>
          <a:prstGeom prst="rect">
            <a:avLst/>
          </a:prstGeom>
        </p:spPr>
      </p:pic>
      <p:pic>
        <p:nvPicPr>
          <p:cNvPr id="12" name="Picture 11" descr="A picture containing outdoor, tree, porch, paving&#10;&#10;Description automatically generated">
            <a:extLst>
              <a:ext uri="{FF2B5EF4-FFF2-40B4-BE49-F238E27FC236}">
                <a16:creationId xmlns:a16="http://schemas.microsoft.com/office/drawing/2014/main" id="{952DA312-8B53-E4B1-A044-DC596A693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0"/>
          <a:stretch/>
        </p:blipFill>
        <p:spPr>
          <a:xfrm>
            <a:off x="5540454" y="176212"/>
            <a:ext cx="6522959" cy="30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30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Fencing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DF0B58-741E-7C43-4D41-2116E22C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CA8C0-EC84-EA6B-6FE6-86BAA7435469}"/>
              </a:ext>
            </a:extLst>
          </p:cNvPr>
          <p:cNvSpPr txBox="1">
            <a:spLocks/>
          </p:cNvSpPr>
          <p:nvPr/>
        </p:nvSpPr>
        <p:spPr>
          <a:xfrm>
            <a:off x="38066" y="1039921"/>
            <a:ext cx="9486934" cy="2092455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Decorative metal perimeter fencing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Simple detail / non-black powder coat color such as bronze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4 feet height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Use salvaged stone to create stone piers denoting entrances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 descr="A picture containing outdoor, tree, ground, house&#10;&#10;Description automatically generated">
            <a:extLst>
              <a:ext uri="{FF2B5EF4-FFF2-40B4-BE49-F238E27FC236}">
                <a16:creationId xmlns:a16="http://schemas.microsoft.com/office/drawing/2014/main" id="{E2C5BD37-D185-F87F-6DD5-B32981840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6" t="5593" b="13163"/>
          <a:stretch/>
        </p:blipFill>
        <p:spPr>
          <a:xfrm>
            <a:off x="413494" y="2710283"/>
            <a:ext cx="2738966" cy="3548386"/>
          </a:xfrm>
          <a:prstGeom prst="rect">
            <a:avLst/>
          </a:prstGeom>
        </p:spPr>
      </p:pic>
      <p:pic>
        <p:nvPicPr>
          <p:cNvPr id="20" name="Picture 19" descr="A picture containing outdoor&#10;&#10;Description automatically generated">
            <a:extLst>
              <a:ext uri="{FF2B5EF4-FFF2-40B4-BE49-F238E27FC236}">
                <a16:creationId xmlns:a16="http://schemas.microsoft.com/office/drawing/2014/main" id="{DEA801B5-AEB3-F9A6-A8E4-9B790A3C79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r="12485" b="5683"/>
          <a:stretch/>
        </p:blipFill>
        <p:spPr>
          <a:xfrm>
            <a:off x="7962900" y="2710282"/>
            <a:ext cx="3891120" cy="3533177"/>
          </a:xfrm>
          <a:prstGeom prst="rect">
            <a:avLst/>
          </a:prstGeom>
        </p:spPr>
      </p:pic>
      <p:pic>
        <p:nvPicPr>
          <p:cNvPr id="22" name="Picture 21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16044965-0990-C6D6-19B6-A5AADA16E3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6467" r="3568"/>
          <a:stretch/>
        </p:blipFill>
        <p:spPr>
          <a:xfrm>
            <a:off x="3276600" y="2710283"/>
            <a:ext cx="4562160" cy="35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1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 Game Area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5E0282F-CD7B-137A-4277-B79ADB24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CA8C0-EC84-EA6B-6FE6-86BAA7435469}"/>
              </a:ext>
            </a:extLst>
          </p:cNvPr>
          <p:cNvSpPr txBox="1">
            <a:spLocks/>
          </p:cNvSpPr>
          <p:nvPr/>
        </p:nvSpPr>
        <p:spPr>
          <a:xfrm>
            <a:off x="67416" y="978336"/>
            <a:ext cx="8104311" cy="1659137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Single half court basketball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Four square 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Over head play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Open chalk play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athletic game, sport, tree, sky&#10;&#10;Description automatically generated">
            <a:extLst>
              <a:ext uri="{FF2B5EF4-FFF2-40B4-BE49-F238E27FC236}">
                <a16:creationId xmlns:a16="http://schemas.microsoft.com/office/drawing/2014/main" id="{0C1F3FA7-826F-C0D8-1AFC-EE77B9338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0"/>
          <a:stretch/>
        </p:blipFill>
        <p:spPr>
          <a:xfrm>
            <a:off x="6866690" y="101531"/>
            <a:ext cx="5179678" cy="2885778"/>
          </a:xfrm>
          <a:prstGeom prst="rect">
            <a:avLst/>
          </a:prstGeom>
        </p:spPr>
      </p:pic>
      <p:pic>
        <p:nvPicPr>
          <p:cNvPr id="6" name="Picture 5" descr="A group of children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086E8169-E2CF-02B2-0D83-4EA191DAF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3" y="3053627"/>
            <a:ext cx="4944824" cy="3244499"/>
          </a:xfrm>
          <a:prstGeom prst="rect">
            <a:avLst/>
          </a:prstGeom>
        </p:spPr>
      </p:pic>
      <p:pic>
        <p:nvPicPr>
          <p:cNvPr id="10" name="Picture 9" descr="A group of people playing a sport&#10;&#10;Description automatically generated with low confidence">
            <a:extLst>
              <a:ext uri="{FF2B5EF4-FFF2-40B4-BE49-F238E27FC236}">
                <a16:creationId xmlns:a16="http://schemas.microsoft.com/office/drawing/2014/main" id="{A2B2DBBB-8555-CC76-EE58-65A5C8599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t="32" r="5434" b="-32"/>
          <a:stretch/>
        </p:blipFill>
        <p:spPr>
          <a:xfrm>
            <a:off x="5226517" y="3053627"/>
            <a:ext cx="6819849" cy="32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68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Playground Area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5E0282F-CD7B-137A-4277-B79ADB24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CA8C0-EC84-EA6B-6FE6-86BAA7435469}"/>
              </a:ext>
            </a:extLst>
          </p:cNvPr>
          <p:cNvSpPr txBox="1">
            <a:spLocks/>
          </p:cNvSpPr>
          <p:nvPr/>
        </p:nvSpPr>
        <p:spPr>
          <a:xfrm>
            <a:off x="97504" y="1220923"/>
            <a:ext cx="8104311" cy="1659137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Playground structure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Lawn play mounds 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Children's garden discovery paths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ree, outdoor, blue, playground&#10;&#10;Description automatically generated">
            <a:extLst>
              <a:ext uri="{FF2B5EF4-FFF2-40B4-BE49-F238E27FC236}">
                <a16:creationId xmlns:a16="http://schemas.microsoft.com/office/drawing/2014/main" id="{2E5B8FAB-3A23-6BBF-E460-20EE8C8E5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9678" r="-1" b="7392"/>
          <a:stretch/>
        </p:blipFill>
        <p:spPr>
          <a:xfrm>
            <a:off x="8052069" y="2557021"/>
            <a:ext cx="4072515" cy="3683125"/>
          </a:xfrm>
          <a:prstGeom prst="rect">
            <a:avLst/>
          </a:prstGeom>
        </p:spPr>
      </p:pic>
      <p:pic>
        <p:nvPicPr>
          <p:cNvPr id="15" name="Picture 14" descr="A person in a hammock&#10;&#10;Description automatically generated with low confidence">
            <a:extLst>
              <a:ext uri="{FF2B5EF4-FFF2-40B4-BE49-F238E27FC236}">
                <a16:creationId xmlns:a16="http://schemas.microsoft.com/office/drawing/2014/main" id="{16651BDC-C34A-6F91-58BD-7F0C086B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r="4655" b="4284"/>
          <a:stretch/>
        </p:blipFill>
        <p:spPr>
          <a:xfrm>
            <a:off x="10122800" y="488796"/>
            <a:ext cx="2001784" cy="1981245"/>
          </a:xfrm>
          <a:prstGeom prst="rect">
            <a:avLst/>
          </a:prstGeom>
        </p:spPr>
      </p:pic>
      <p:pic>
        <p:nvPicPr>
          <p:cNvPr id="6" name="Picture 5" descr="A picture containing person, skiing, colorful&#10;&#10;Description automatically generated">
            <a:extLst>
              <a:ext uri="{FF2B5EF4-FFF2-40B4-BE49-F238E27FC236}">
                <a16:creationId xmlns:a16="http://schemas.microsoft.com/office/drawing/2014/main" id="{8A3C7745-0B83-B896-E19D-46FE611945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t="943" r="10948" b="870"/>
          <a:stretch/>
        </p:blipFill>
        <p:spPr>
          <a:xfrm>
            <a:off x="7388021" y="511548"/>
            <a:ext cx="2643338" cy="1958494"/>
          </a:xfrm>
          <a:prstGeom prst="rect">
            <a:avLst/>
          </a:prstGeom>
        </p:spPr>
      </p:pic>
      <p:pic>
        <p:nvPicPr>
          <p:cNvPr id="17" name="Picture 16" descr="A picture containing person, child, little, baby&#10;&#10;Description automatically generated">
            <a:extLst>
              <a:ext uri="{FF2B5EF4-FFF2-40B4-BE49-F238E27FC236}">
                <a16:creationId xmlns:a16="http://schemas.microsoft.com/office/drawing/2014/main" id="{18757907-80A6-6EAD-F867-9278EE9EC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66" y="2557021"/>
            <a:ext cx="2736805" cy="1823396"/>
          </a:xfrm>
          <a:prstGeom prst="rect">
            <a:avLst/>
          </a:prstGeom>
        </p:spPr>
      </p:pic>
      <p:pic>
        <p:nvPicPr>
          <p:cNvPr id="22" name="Picture 21" descr="A picture containing person, child, little, young&#10;&#10;Description automatically generated">
            <a:extLst>
              <a:ext uri="{FF2B5EF4-FFF2-40B4-BE49-F238E27FC236}">
                <a16:creationId xmlns:a16="http://schemas.microsoft.com/office/drawing/2014/main" id="{118D3EF5-0BF3-C95D-1478-56DB71F12E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"/>
          <a:stretch/>
        </p:blipFill>
        <p:spPr>
          <a:xfrm>
            <a:off x="5253566" y="4448612"/>
            <a:ext cx="2722943" cy="17915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861020-14D8-9339-DBEE-07CFC727E2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" b="12607"/>
          <a:stretch/>
        </p:blipFill>
        <p:spPr>
          <a:xfrm>
            <a:off x="284964" y="3514279"/>
            <a:ext cx="4893042" cy="27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03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370-D75B-4F4B-99A2-AD63E6F8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Lawn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5E0282F-CD7B-137A-4277-B79ADB24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CA8C0-EC84-EA6B-6FE6-86BAA7435469}"/>
              </a:ext>
            </a:extLst>
          </p:cNvPr>
          <p:cNvSpPr txBox="1">
            <a:spLocks/>
          </p:cNvSpPr>
          <p:nvPr/>
        </p:nvSpPr>
        <p:spPr>
          <a:xfrm>
            <a:off x="67416" y="978336"/>
            <a:ext cx="5120601" cy="2053622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Informal pick up games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Sized for youngest level soccer and tee ball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Neighborhood / Penfield Civic events such as movie night in the park 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group of people sitting in a circle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1EE4E20F-1757-F860-F610-3748F344D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6"/>
          <a:stretch/>
        </p:blipFill>
        <p:spPr>
          <a:xfrm>
            <a:off x="5356238" y="3384938"/>
            <a:ext cx="6682437" cy="289401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5FEFE04-992F-AB82-74CC-EC0A230B66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/>
          <a:stretch/>
        </p:blipFill>
        <p:spPr bwMode="auto">
          <a:xfrm>
            <a:off x="7316240" y="405431"/>
            <a:ext cx="472243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lanning a School Fundraising Event - Zoom Kites Fundraising">
            <a:extLst>
              <a:ext uri="{FF2B5EF4-FFF2-40B4-BE49-F238E27FC236}">
                <a16:creationId xmlns:a16="http://schemas.microsoft.com/office/drawing/2014/main" id="{8B4C57E1-44CB-A418-AD10-7044F0A63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3" b="7573"/>
          <a:stretch/>
        </p:blipFill>
        <p:spPr bwMode="auto">
          <a:xfrm>
            <a:off x="2699833" y="3384938"/>
            <a:ext cx="2557967" cy="28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98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B927F4-B732-462C-3A72-5A5A2804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CB01-E596-1F42-CC17-F1DFB939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99395D-3BFD-65A4-CD97-8C29C6C9A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631675"/>
              </p:ext>
            </p:extLst>
          </p:nvPr>
        </p:nvGraphicFramePr>
        <p:xfrm>
          <a:off x="1167291" y="929480"/>
          <a:ext cx="10830078" cy="5443624"/>
        </p:xfrm>
        <a:graphic>
          <a:graphicData uri="http://schemas.openxmlformats.org/drawingml/2006/table">
            <a:tbl>
              <a:tblPr/>
              <a:tblGrid>
                <a:gridCol w="4291400">
                  <a:extLst>
                    <a:ext uri="{9D8B030D-6E8A-4147-A177-3AD203B41FA5}">
                      <a16:colId xmlns:a16="http://schemas.microsoft.com/office/drawing/2014/main" val="2428938839"/>
                    </a:ext>
                  </a:extLst>
                </a:gridCol>
                <a:gridCol w="2374302">
                  <a:extLst>
                    <a:ext uri="{9D8B030D-6E8A-4147-A177-3AD203B41FA5}">
                      <a16:colId xmlns:a16="http://schemas.microsoft.com/office/drawing/2014/main" val="520954889"/>
                    </a:ext>
                  </a:extLst>
                </a:gridCol>
                <a:gridCol w="2192356">
                  <a:extLst>
                    <a:ext uri="{9D8B030D-6E8A-4147-A177-3AD203B41FA5}">
                      <a16:colId xmlns:a16="http://schemas.microsoft.com/office/drawing/2014/main" val="1840623250"/>
                    </a:ext>
                  </a:extLst>
                </a:gridCol>
                <a:gridCol w="1972020">
                  <a:extLst>
                    <a:ext uri="{9D8B030D-6E8A-4147-A177-3AD203B41FA5}">
                      <a16:colId xmlns:a16="http://schemas.microsoft.com/office/drawing/2014/main" val="3083121593"/>
                    </a:ext>
                  </a:extLst>
                </a:gridCol>
              </a:tblGrid>
              <a:tr h="290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BROOKLINE PARK  MEETINGS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PURPOSE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301577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1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Project review, protocols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Sep 28,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672134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  Steering Committee Meeting 2 </a:t>
                      </a:r>
                    </a:p>
                  </a:txBody>
                  <a:tcPr marL="0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Site Visit / Brainstorming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Oct 19,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5:00 PM – 7:00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721699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Public Meeting 1 </a:t>
                      </a:r>
                    </a:p>
                  </a:txBody>
                  <a:tcPr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Brainstorming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Mon, Oct 24,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737555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1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Moms Group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Nov 9,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3:00 PM - 4:00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604436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Neighbors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Thur, Nov 10,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7:30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7843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Middle School Students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Fri, Nov 11,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9:00 AM – 10:00 AM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312899"/>
                  </a:ext>
                </a:extLst>
              </a:tr>
              <a:tr h="1216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4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Penfield Civic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Nov 16,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5:30  - 6:30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665287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5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Senior Citizens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014217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3 </a:t>
                      </a:r>
                    </a:p>
                  </a:txBody>
                  <a:tcPr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Initial Concepts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Nov 16,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441908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Public Meeting 2</a:t>
                      </a:r>
                    </a:p>
                  </a:txBody>
                  <a:tcPr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Initial Concepts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Tues, Dec 6,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–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603793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4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Concepts Refinement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Tues,  Jan 24,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821692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5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Pre-Draft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Tues, Mar 7,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124550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Public Meeting 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Draft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Mar 29,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89747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176213" indent="0" algn="l" defTabSz="914400" rtl="0" eaLnBrk="1" fontAlgn="ctr" latinLnBrk="0" hangingPunct="1"/>
                      <a:r>
                        <a:rPr lang="en-US" sz="2000" b="1" kern="1200" spc="-150" dirty="0">
                          <a:solidFill>
                            <a:schemeClr val="accent3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Board of Commissioners Meeting 1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176213" algn="l" defTabSz="914400" rtl="0" eaLnBrk="1" fontAlgn="ctr" latinLnBrk="0" hangingPunct="1"/>
                      <a:r>
                        <a:rPr lang="en-US" sz="1800" b="1" kern="1200" spc="-150" dirty="0">
                          <a:solidFill>
                            <a:schemeClr val="accent3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Draft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176213" algn="l" defTabSz="914400" rtl="0" eaLnBrk="1" fontAlgn="ctr" latinLnBrk="0" hangingPunct="1"/>
                      <a:r>
                        <a:rPr lang="en-US" sz="1800" b="1" kern="1200" spc="-150" dirty="0">
                          <a:solidFill>
                            <a:schemeClr val="accent3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Mon, April 10,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en-US" sz="14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82183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6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Review Draft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Tue,  June 6,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614943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Public Meeting 4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Final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en-US" sz="1600" b="0" kern="1200" spc="-15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Thu,  June 29,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780990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Board of Commissioners Meeting 2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Final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Mon,  July 10,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049028"/>
                  </a:ext>
                </a:extLst>
              </a:tr>
            </a:tbl>
          </a:graphicData>
        </a:graphic>
      </p:graphicFrame>
      <p:sp>
        <p:nvSpPr>
          <p:cNvPr id="10" name="L-Shape 9">
            <a:extLst>
              <a:ext uri="{FF2B5EF4-FFF2-40B4-BE49-F238E27FC236}">
                <a16:creationId xmlns:a16="http://schemas.microsoft.com/office/drawing/2014/main" id="{11E5399C-8FC4-5040-5B93-328E859A9906}"/>
              </a:ext>
            </a:extLst>
          </p:cNvPr>
          <p:cNvSpPr/>
          <p:nvPr/>
        </p:nvSpPr>
        <p:spPr>
          <a:xfrm rot="13578169">
            <a:off x="735359" y="5072536"/>
            <a:ext cx="479451" cy="479451"/>
          </a:xfrm>
          <a:prstGeom prst="corner">
            <a:avLst/>
          </a:prstGeom>
          <a:solidFill>
            <a:schemeClr val="accent3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83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C758-E033-6B90-F2D2-5C1F9C02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Alternative Studies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73805-CE01-1E0E-ADBA-025B7476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E07D08-5E73-F44E-DD4C-E64B832CF967}"/>
              </a:ext>
            </a:extLst>
          </p:cNvPr>
          <p:cNvGrpSpPr/>
          <p:nvPr/>
        </p:nvGrpSpPr>
        <p:grpSpPr>
          <a:xfrm>
            <a:off x="3698472" y="1135248"/>
            <a:ext cx="3827501" cy="2456219"/>
            <a:chOff x="406400" y="66002"/>
            <a:chExt cx="5103335" cy="32749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C3FB5A3-74C2-ABE3-3038-0E25A20F5D92}"/>
                </a:ext>
              </a:extLst>
            </p:cNvPr>
            <p:cNvGrpSpPr/>
            <p:nvPr/>
          </p:nvGrpSpPr>
          <p:grpSpPr>
            <a:xfrm>
              <a:off x="406400" y="66002"/>
              <a:ext cx="5103335" cy="2912340"/>
              <a:chOff x="990600" y="231089"/>
              <a:chExt cx="3709987" cy="291234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1B0E644-1EB7-61EC-0AAB-C4F4B998AF83}"/>
                  </a:ext>
                </a:extLst>
              </p:cNvPr>
              <p:cNvSpPr/>
              <p:nvPr/>
            </p:nvSpPr>
            <p:spPr>
              <a:xfrm>
                <a:off x="990600" y="231089"/>
                <a:ext cx="3709987" cy="2912340"/>
              </a:xfrm>
              <a:prstGeom prst="roundRect">
                <a:avLst>
                  <a:gd name="adj" fmla="val 9290"/>
                </a:avLst>
              </a:prstGeom>
              <a:solidFill>
                <a:schemeClr val="accent5">
                  <a:lumMod val="25000"/>
                </a:schemeClr>
              </a:solidFill>
              <a:ln w="7620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71625F-5F59-72DA-EA75-EE8C5708E321}"/>
                  </a:ext>
                </a:extLst>
              </p:cNvPr>
              <p:cNvSpPr txBox="1"/>
              <p:nvPr/>
            </p:nvSpPr>
            <p:spPr>
              <a:xfrm>
                <a:off x="1064894" y="277193"/>
                <a:ext cx="3566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dobe Caslon Pro" panose="0205050205050A020403" pitchFamily="18" charset="0"/>
                  </a:rPr>
                  <a:t>Concept A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ADB8E8-DB5B-CED3-337E-E13301B2E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6523" y="558320"/>
              <a:ext cx="4946917" cy="2782641"/>
            </a:xfrm>
            <a:prstGeom prst="rect">
              <a:avLst/>
            </a:prstGeom>
            <a:ln w="76200">
              <a:solidFill>
                <a:schemeClr val="accent5">
                  <a:lumMod val="25000"/>
                </a:schemeClr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F42307-899F-8EA9-0E7B-1A98C1CBE655}"/>
              </a:ext>
            </a:extLst>
          </p:cNvPr>
          <p:cNvGrpSpPr/>
          <p:nvPr/>
        </p:nvGrpSpPr>
        <p:grpSpPr>
          <a:xfrm>
            <a:off x="8046349" y="1143501"/>
            <a:ext cx="3826764" cy="2429430"/>
            <a:chOff x="6096000" y="86063"/>
            <a:chExt cx="5102352" cy="323923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63F372B-6A10-25A5-720E-CA99514016F3}"/>
                </a:ext>
              </a:extLst>
            </p:cNvPr>
            <p:cNvGrpSpPr/>
            <p:nvPr/>
          </p:nvGrpSpPr>
          <p:grpSpPr>
            <a:xfrm>
              <a:off x="6096000" y="86063"/>
              <a:ext cx="5102352" cy="2912340"/>
              <a:chOff x="6096000" y="194432"/>
              <a:chExt cx="3709987" cy="291234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6EFAAC3-D31E-AC02-7FF9-A22F5ED1BBE5}"/>
                  </a:ext>
                </a:extLst>
              </p:cNvPr>
              <p:cNvSpPr/>
              <p:nvPr/>
            </p:nvSpPr>
            <p:spPr>
              <a:xfrm>
                <a:off x="6096000" y="194432"/>
                <a:ext cx="3709987" cy="2912340"/>
              </a:xfrm>
              <a:prstGeom prst="roundRect">
                <a:avLst>
                  <a:gd name="adj" fmla="val 929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7620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60673B-CACE-876F-D82B-C8297DAE99C9}"/>
                  </a:ext>
                </a:extLst>
              </p:cNvPr>
              <p:cNvSpPr txBox="1"/>
              <p:nvPr/>
            </p:nvSpPr>
            <p:spPr>
              <a:xfrm>
                <a:off x="6170294" y="240536"/>
                <a:ext cx="3566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dobe Caslon Pro" panose="0205050205050A020403" pitchFamily="18" charset="0"/>
                  </a:rPr>
                  <a:t>Concept B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F153B44-F261-A569-152C-582DFED5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2254" y="544874"/>
              <a:ext cx="4942983" cy="2780428"/>
            </a:xfrm>
            <a:prstGeom prst="rect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D94EFB-38A9-59F9-EC00-43D088990A91}"/>
              </a:ext>
            </a:extLst>
          </p:cNvPr>
          <p:cNvGrpSpPr/>
          <p:nvPr/>
        </p:nvGrpSpPr>
        <p:grpSpPr>
          <a:xfrm>
            <a:off x="8201230" y="3773249"/>
            <a:ext cx="3826764" cy="2416669"/>
            <a:chOff x="6117906" y="3506237"/>
            <a:chExt cx="5102352" cy="322222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F8F18FB-41E9-CCDA-EBFD-E457CF45777C}"/>
                </a:ext>
              </a:extLst>
            </p:cNvPr>
            <p:cNvGrpSpPr/>
            <p:nvPr/>
          </p:nvGrpSpPr>
          <p:grpSpPr>
            <a:xfrm>
              <a:off x="6117906" y="3506237"/>
              <a:ext cx="5102352" cy="2912340"/>
              <a:chOff x="6186222" y="3227944"/>
              <a:chExt cx="3709987" cy="291234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E1A50E0-E283-E0AE-62AD-55079CBE24E4}"/>
                  </a:ext>
                </a:extLst>
              </p:cNvPr>
              <p:cNvSpPr/>
              <p:nvPr/>
            </p:nvSpPr>
            <p:spPr>
              <a:xfrm>
                <a:off x="6186222" y="3227944"/>
                <a:ext cx="3709987" cy="2912340"/>
              </a:xfrm>
              <a:prstGeom prst="roundRect">
                <a:avLst>
                  <a:gd name="adj" fmla="val 9290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2B4FC30-9E5C-400B-84AF-D62A3ED2CD65}"/>
                  </a:ext>
                </a:extLst>
              </p:cNvPr>
              <p:cNvSpPr txBox="1"/>
              <p:nvPr/>
            </p:nvSpPr>
            <p:spPr>
              <a:xfrm>
                <a:off x="6244588" y="3274048"/>
                <a:ext cx="3566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dobe Caslon Pro" panose="0205050205050A020403" pitchFamily="18" charset="0"/>
                  </a:rPr>
                  <a:t>Concept D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DDDB50F-C64B-E2A6-C58A-5E9809D4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8958" y="3948035"/>
              <a:ext cx="4942983" cy="2780428"/>
            </a:xfrm>
            <a:prstGeom prst="rect">
              <a:avLst/>
            </a:prstGeom>
            <a:ln w="76200">
              <a:solidFill>
                <a:schemeClr val="accent2"/>
              </a:solidFill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2A90BDA-1E17-52BE-AB2E-E3DD88017798}"/>
              </a:ext>
            </a:extLst>
          </p:cNvPr>
          <p:cNvGrpSpPr/>
          <p:nvPr/>
        </p:nvGrpSpPr>
        <p:grpSpPr>
          <a:xfrm>
            <a:off x="3698472" y="3807897"/>
            <a:ext cx="3826764" cy="2464321"/>
            <a:chOff x="407383" y="3506236"/>
            <a:chExt cx="5102352" cy="32857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5F8D1C8-D084-28F1-6062-FACE557F6BFE}"/>
                </a:ext>
              </a:extLst>
            </p:cNvPr>
            <p:cNvGrpSpPr/>
            <p:nvPr/>
          </p:nvGrpSpPr>
          <p:grpSpPr>
            <a:xfrm>
              <a:off x="407383" y="3506236"/>
              <a:ext cx="5102352" cy="3285761"/>
              <a:chOff x="1064894" y="3741781"/>
              <a:chExt cx="3709987" cy="291234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2BB1847-966D-47CD-FBAE-A68EB44DD254}"/>
                  </a:ext>
                </a:extLst>
              </p:cNvPr>
              <p:cNvSpPr/>
              <p:nvPr/>
            </p:nvSpPr>
            <p:spPr>
              <a:xfrm>
                <a:off x="1064894" y="3741781"/>
                <a:ext cx="3709987" cy="2912340"/>
              </a:xfrm>
              <a:prstGeom prst="roundRect">
                <a:avLst>
                  <a:gd name="adj" fmla="val 9290"/>
                </a:avLst>
              </a:prstGeom>
              <a:solidFill>
                <a:schemeClr val="accent3"/>
              </a:solidFill>
              <a:ln w="7620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9675E5-877E-8E9F-62CE-5394A9B2CDCF}"/>
                  </a:ext>
                </a:extLst>
              </p:cNvPr>
              <p:cNvSpPr txBox="1"/>
              <p:nvPr/>
            </p:nvSpPr>
            <p:spPr>
              <a:xfrm>
                <a:off x="1139188" y="3787885"/>
                <a:ext cx="3566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dobe Caslon Pro" panose="0205050205050A020403" pitchFamily="18" charset="0"/>
                  </a:rPr>
                  <a:t>Concept C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B6B9D13-CF5E-20F7-3A4C-462247512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212" y="3963253"/>
              <a:ext cx="4946917" cy="2782640"/>
            </a:xfrm>
            <a:prstGeom prst="rect">
              <a:avLst/>
            </a:prstGeom>
            <a:ln w="76200">
              <a:solidFill>
                <a:srgbClr val="FBFFAA"/>
              </a:solidFill>
            </a:ln>
          </p:spPr>
        </p:pic>
      </p:grp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982C16A-D0AF-A54C-EC31-55DCD7F2F97F}"/>
              </a:ext>
            </a:extLst>
          </p:cNvPr>
          <p:cNvSpPr txBox="1">
            <a:spLocks/>
          </p:cNvSpPr>
          <p:nvPr/>
        </p:nvSpPr>
        <p:spPr>
          <a:xfrm>
            <a:off x="1" y="1116283"/>
            <a:ext cx="3535051" cy="5013929"/>
          </a:xfrm>
          <a:prstGeom prst="rect">
            <a:avLst/>
          </a:prstGeom>
        </p:spPr>
        <p:txBody>
          <a:bodyPr vert="horz" lIns="27432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4 Concepts were presented to the Committee and Public for comment and feedback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12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B927F4-B732-462C-3A72-5A5A2804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CB01-E596-1F42-CC17-F1DFB939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99395D-3BFD-65A4-CD97-8C29C6C9A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461588"/>
              </p:ext>
            </p:extLst>
          </p:nvPr>
        </p:nvGraphicFramePr>
        <p:xfrm>
          <a:off x="1167291" y="929480"/>
          <a:ext cx="10830078" cy="5493137"/>
        </p:xfrm>
        <a:graphic>
          <a:graphicData uri="http://schemas.openxmlformats.org/drawingml/2006/table">
            <a:tbl>
              <a:tblPr/>
              <a:tblGrid>
                <a:gridCol w="3856401">
                  <a:extLst>
                    <a:ext uri="{9D8B030D-6E8A-4147-A177-3AD203B41FA5}">
                      <a16:colId xmlns:a16="http://schemas.microsoft.com/office/drawing/2014/main" val="2428938839"/>
                    </a:ext>
                  </a:extLst>
                </a:gridCol>
                <a:gridCol w="2809301">
                  <a:extLst>
                    <a:ext uri="{9D8B030D-6E8A-4147-A177-3AD203B41FA5}">
                      <a16:colId xmlns:a16="http://schemas.microsoft.com/office/drawing/2014/main" val="520954889"/>
                    </a:ext>
                  </a:extLst>
                </a:gridCol>
                <a:gridCol w="2192356">
                  <a:extLst>
                    <a:ext uri="{9D8B030D-6E8A-4147-A177-3AD203B41FA5}">
                      <a16:colId xmlns:a16="http://schemas.microsoft.com/office/drawing/2014/main" val="1840623250"/>
                    </a:ext>
                  </a:extLst>
                </a:gridCol>
                <a:gridCol w="1972020">
                  <a:extLst>
                    <a:ext uri="{9D8B030D-6E8A-4147-A177-3AD203B41FA5}">
                      <a16:colId xmlns:a16="http://schemas.microsoft.com/office/drawing/2014/main" val="3083121593"/>
                    </a:ext>
                  </a:extLst>
                </a:gridCol>
              </a:tblGrid>
              <a:tr h="290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BROOKLINE PARK  MEETINGS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PURPOSE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301577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1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Project review, protocols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Sep 28,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672134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  Steering Committee Meeting 2 </a:t>
                      </a:r>
                    </a:p>
                  </a:txBody>
                  <a:tcPr marL="0" marR="9144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Site Visit / Brainstorming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Oct 19,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5:00 PM – 7:00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721699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Public Meeting 1 </a:t>
                      </a:r>
                    </a:p>
                  </a:txBody>
                  <a:tcPr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Brainstorming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Mon, Oct 24,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737555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1</a:t>
                      </a:r>
                    </a:p>
                  </a:txBody>
                  <a:tcPr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TDB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Nov 9,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5:30 PM - 7:00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604436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TDB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Nov 9,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7:30 PM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7843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Middle School Students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Thurs, Nov 10,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312899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4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Penfield Civic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Nov 16,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5:30  - 6:30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28328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Meeting 4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Focus Group TDB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Thurs, Nov 10,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7:30 PM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014217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3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Initial Concepts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Nov 16,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441908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Public Meeting 2</a:t>
                      </a:r>
                    </a:p>
                  </a:txBody>
                  <a:tcPr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Initial Concepts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Tues, Dec 6, 2022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603793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4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Concepts Refinement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Tues,  Jan 24,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821692"/>
                  </a:ext>
                </a:extLst>
              </a:tr>
              <a:tr h="3015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5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Pre-Draft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Tues, Mar 7,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124550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Public Meeting 3</a:t>
                      </a:r>
                    </a:p>
                  </a:txBody>
                  <a:tcPr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Draft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Wed, Mar 29,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89747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lvl="1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Board of Commissioners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Draft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Mon, April 10,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82183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Steering Committee Meeting 6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Review Draft Plan comments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Tue,  June 6,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- 8:30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614943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457200" lvl="1" algn="l" defTabSz="914400" rtl="0" eaLnBrk="1" fontAlgn="ctr" latinLnBrk="0" hangingPunct="1"/>
                      <a:r>
                        <a:rPr lang="en-US" sz="2000" b="1" kern="1200" spc="-150" dirty="0">
                          <a:solidFill>
                            <a:schemeClr val="accent3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Public Meeting 4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en-US" sz="2000" b="1" kern="1200" spc="-150" dirty="0">
                          <a:solidFill>
                            <a:schemeClr val="accent3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Final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en-US" sz="1600" b="1" kern="1200" spc="-150" dirty="0">
                          <a:solidFill>
                            <a:schemeClr val="accent3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Thu,  June 29,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en-US" sz="1600" b="1" kern="1200" spc="-150" dirty="0">
                          <a:solidFill>
                            <a:schemeClr val="accent3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7:00 PM - 9:00 PM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780990"/>
                  </a:ext>
                </a:extLst>
              </a:tr>
              <a:tr h="3058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Board of Commissioners Meeting 2 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Final Master Plan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/>
                          <a:ea typeface="+mn-ea"/>
                          <a:cs typeface="+mn-cs"/>
                        </a:rPr>
                        <a:t>Mon,  July 10, 2023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kern="1200" spc="-15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136" marR="8237" marT="8237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049028"/>
                  </a:ext>
                </a:extLst>
              </a:tr>
            </a:tbl>
          </a:graphicData>
        </a:graphic>
      </p:graphicFrame>
      <p:sp>
        <p:nvSpPr>
          <p:cNvPr id="10" name="L-Shape 9">
            <a:extLst>
              <a:ext uri="{FF2B5EF4-FFF2-40B4-BE49-F238E27FC236}">
                <a16:creationId xmlns:a16="http://schemas.microsoft.com/office/drawing/2014/main" id="{11E5399C-8FC4-5040-5B93-328E859A9906}"/>
              </a:ext>
            </a:extLst>
          </p:cNvPr>
          <p:cNvSpPr/>
          <p:nvPr/>
        </p:nvSpPr>
        <p:spPr>
          <a:xfrm rot="13578169">
            <a:off x="735357" y="5724529"/>
            <a:ext cx="479451" cy="479451"/>
          </a:xfrm>
          <a:prstGeom prst="corner">
            <a:avLst/>
          </a:prstGeom>
          <a:solidFill>
            <a:schemeClr val="accent3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33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92B255-F39B-94EC-4B31-F0CEF44E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601EB9-6ADE-6A9F-0E75-1D77333BE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Brookline Park Master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B4E90-05E2-8CC7-317C-C2BB9659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5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6A68-9D87-44D5-9205-43E7BEC2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INPUT UPDATE</a:t>
            </a:r>
            <a:endParaRPr lang="en-US" sz="2000" dirty="0">
              <a:solidFill>
                <a:schemeClr val="accent3"/>
              </a:solidFill>
            </a:endParaRPr>
          </a:p>
        </p:txBody>
      </p:sp>
      <p:graphicFrame>
        <p:nvGraphicFramePr>
          <p:cNvPr id="35" name="Picture Placeholder 4">
            <a:extLst>
              <a:ext uri="{FF2B5EF4-FFF2-40B4-BE49-F238E27FC236}">
                <a16:creationId xmlns:a16="http://schemas.microsoft.com/office/drawing/2014/main" id="{E685CF04-6022-4C88-B074-44FA1F5DA536}"/>
              </a:ext>
            </a:extLst>
          </p:cNvPr>
          <p:cNvGraphicFramePr>
            <a:graphicFrameLocks noGrp="1"/>
          </p:cNvGraphicFramePr>
          <p:nvPr>
            <p:ph type="pic" sz="quarter" idx="4294967295"/>
          </p:nvPr>
        </p:nvGraphicFramePr>
        <p:xfrm>
          <a:off x="0" y="3454400"/>
          <a:ext cx="3748088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F70BC1B-8FBC-46FB-ACDA-0B0B4DBDF7E3}"/>
              </a:ext>
            </a:extLst>
          </p:cNvPr>
          <p:cNvSpPr txBox="1"/>
          <p:nvPr/>
        </p:nvSpPr>
        <p:spPr>
          <a:xfrm>
            <a:off x="198618" y="1087309"/>
            <a:ext cx="45883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Oswald Medium"/>
                <a:ea typeface="Open Sans SemiBold" panose="020B0706030804020204" pitchFamily="34" charset="0"/>
                <a:cs typeface="Open Sans SemiBold" panose="020B0706030804020204" pitchFamily="34" charset="0"/>
              </a:rPr>
              <a:t>Public Meeting 1</a:t>
            </a:r>
          </a:p>
          <a:p>
            <a:r>
              <a:rPr lang="en-US" sz="2000" dirty="0">
                <a:solidFill>
                  <a:schemeClr val="accent5"/>
                </a:solidFill>
                <a:latin typeface="Oswald Medium"/>
                <a:ea typeface="Open Sans SemiBold" panose="020B0706030804020204" pitchFamily="34" charset="0"/>
                <a:cs typeface="Open Sans SemiBold" panose="020B0706030804020204" pitchFamily="34" charset="0"/>
              </a:rPr>
              <a:t>Oct 24, 2022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Brainstorming &amp; Programming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82 attendees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77 Ideas Shared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F6ACF5-B13E-4FCB-814A-03886529E1C4}"/>
              </a:ext>
            </a:extLst>
          </p:cNvPr>
          <p:cNvSpPr/>
          <p:nvPr/>
        </p:nvSpPr>
        <p:spPr>
          <a:xfrm rot="5400000">
            <a:off x="3540968" y="3673763"/>
            <a:ext cx="5068322" cy="532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B6CEEC-09A8-4AF3-97CF-E5D07E3646C3}"/>
              </a:ext>
            </a:extLst>
          </p:cNvPr>
          <p:cNvSpPr txBox="1"/>
          <p:nvPr/>
        </p:nvSpPr>
        <p:spPr>
          <a:xfrm>
            <a:off x="238191" y="2929664"/>
            <a:ext cx="301383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Oswald Medium"/>
                <a:ea typeface="Open Sans SemiBold" panose="020B0706030804020204" pitchFamily="34" charset="0"/>
                <a:cs typeface="Open Sans SemiBold" panose="020B0706030804020204" pitchFamily="34" charset="0"/>
              </a:rPr>
              <a:t>Public Survey 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879 Responses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DF7828-DF39-C217-6BF9-112FD4F04B4A}"/>
              </a:ext>
            </a:extLst>
          </p:cNvPr>
          <p:cNvSpPr txBox="1"/>
          <p:nvPr/>
        </p:nvSpPr>
        <p:spPr>
          <a:xfrm>
            <a:off x="6300824" y="2798052"/>
            <a:ext cx="40769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Oswald Medium"/>
                <a:ea typeface="Open Sans SemiBold"/>
                <a:cs typeface="Open Sans SemiBold"/>
              </a:rPr>
              <a:t>Public Meeting 2</a:t>
            </a:r>
          </a:p>
          <a:p>
            <a:r>
              <a:rPr lang="en-US" sz="2000" dirty="0">
                <a:solidFill>
                  <a:schemeClr val="accent5"/>
                </a:solidFill>
                <a:latin typeface="Oswald Medium"/>
                <a:ea typeface="Open Sans SemiBold"/>
                <a:cs typeface="Open Sans SemiBold"/>
              </a:rPr>
              <a:t>Dec 6, 2022 </a:t>
            </a:r>
            <a:endParaRPr lang="en-US" sz="2000" dirty="0">
              <a:solidFill>
                <a:schemeClr val="accent5"/>
              </a:solidFill>
              <a:latin typeface="Oswald Medium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Concept Studies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33 Attendees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285BF-180B-9321-D221-3BF347BD72E0}"/>
              </a:ext>
            </a:extLst>
          </p:cNvPr>
          <p:cNvSpPr txBox="1"/>
          <p:nvPr/>
        </p:nvSpPr>
        <p:spPr>
          <a:xfrm>
            <a:off x="6286699" y="990948"/>
            <a:ext cx="5351463" cy="1508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Oswald Medium"/>
                <a:ea typeface="Open Sans SemiBold"/>
                <a:cs typeface="Open Sans SemiBold"/>
              </a:rPr>
              <a:t>4 Focus Groups</a:t>
            </a:r>
            <a:endParaRPr lang="en-US" sz="2000" dirty="0">
              <a:solidFill>
                <a:schemeClr val="accent5"/>
              </a:solidFill>
              <a:latin typeface="Oswald Medium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Young Families Group – 13 attendees</a:t>
            </a:r>
          </a:p>
          <a:p>
            <a:pPr marL="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Adjacent Neighbors – 15 attendees</a:t>
            </a:r>
          </a:p>
          <a:p>
            <a:pPr marL="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Middle School Students – 10 attendees</a:t>
            </a:r>
          </a:p>
          <a:p>
            <a:pPr marL="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Senior Citizens – 4 attendees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D4108-CF90-0348-1113-7EB1C0B593AE}"/>
              </a:ext>
            </a:extLst>
          </p:cNvPr>
          <p:cNvSpPr/>
          <p:nvPr/>
        </p:nvSpPr>
        <p:spPr>
          <a:xfrm flipV="1">
            <a:off x="198618" y="2771972"/>
            <a:ext cx="584989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8C65B-5B35-12EC-B0A3-EC2556DC3C06}"/>
              </a:ext>
            </a:extLst>
          </p:cNvPr>
          <p:cNvSpPr/>
          <p:nvPr/>
        </p:nvSpPr>
        <p:spPr>
          <a:xfrm>
            <a:off x="6096000" y="2525804"/>
            <a:ext cx="585564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5D323E9-5EED-9F01-B7A6-C0599242F9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1177492"/>
              </p:ext>
            </p:extLst>
          </p:nvPr>
        </p:nvGraphicFramePr>
        <p:xfrm>
          <a:off x="-200852" y="3682899"/>
          <a:ext cx="7440075" cy="2857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929C683-7536-CC0B-9835-6D25797B38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955" y="2695036"/>
            <a:ext cx="1772747" cy="1018454"/>
          </a:xfrm>
          <a:prstGeom prst="rect">
            <a:avLst/>
          </a:prstGeom>
          <a:ln w="38100">
            <a:solidFill>
              <a:schemeClr val="accent5">
                <a:lumMod val="2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4B38D5-725A-D394-C6B5-4177B410D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955" y="4038795"/>
            <a:ext cx="1771678" cy="999625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5C8071-4DF4-9E4D-F988-C58F41388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0886" y="4018485"/>
            <a:ext cx="1771678" cy="101784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A00E00-414C-2BBD-D7A9-8AD0FBD6CC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0886" y="2715330"/>
            <a:ext cx="1773089" cy="996436"/>
          </a:xfrm>
          <a:prstGeom prst="rect">
            <a:avLst/>
          </a:prstGeom>
          <a:ln w="38100">
            <a:solidFill>
              <a:srgbClr val="FBFFAA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C99008-8F6B-3CE0-5E39-B351CBC609DE}"/>
              </a:ext>
            </a:extLst>
          </p:cNvPr>
          <p:cNvSpPr/>
          <p:nvPr/>
        </p:nvSpPr>
        <p:spPr>
          <a:xfrm>
            <a:off x="6075129" y="5106881"/>
            <a:ext cx="585564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8DA990-3CA1-F021-BFA5-B84A922143A7}"/>
              </a:ext>
            </a:extLst>
          </p:cNvPr>
          <p:cNvSpPr txBox="1"/>
          <p:nvPr/>
        </p:nvSpPr>
        <p:spPr>
          <a:xfrm>
            <a:off x="6132767" y="5184149"/>
            <a:ext cx="5351463" cy="12311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Oswald Medium"/>
                <a:ea typeface="Open Sans SemiBold"/>
                <a:cs typeface="Open Sans SemiBold"/>
              </a:rPr>
              <a:t>11 Follow up letters </a:t>
            </a:r>
          </a:p>
          <a:p>
            <a:pPr marL="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From adjacent neighbors</a:t>
            </a:r>
          </a:p>
          <a:p>
            <a:pPr marL="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Concerns with parking &amp; restrooms</a:t>
            </a:r>
          </a:p>
          <a:p>
            <a:pPr marL="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Some support for angle Parking 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71E2203-D0DE-2709-AA7E-22E45D9D688A}"/>
              </a:ext>
            </a:extLst>
          </p:cNvPr>
          <p:cNvSpPr txBox="1">
            <a:spLocks/>
          </p:cNvSpPr>
          <p:nvPr/>
        </p:nvSpPr>
        <p:spPr>
          <a:xfrm>
            <a:off x="11558890" y="6369075"/>
            <a:ext cx="6329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B9E5391-B4A0-459C-8A74-455912222E39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pPr algn="r"/>
              <a:t>5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0E23F-CE59-68AF-B26D-DDE73ABD35E5}"/>
              </a:ext>
            </a:extLst>
          </p:cNvPr>
          <p:cNvSpPr txBox="1"/>
          <p:nvPr/>
        </p:nvSpPr>
        <p:spPr>
          <a:xfrm>
            <a:off x="9002949" y="241199"/>
            <a:ext cx="3625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Oswald Medium"/>
                <a:ea typeface="Open Sans SemiBold"/>
                <a:cs typeface="Open Sans SemiBold"/>
              </a:rPr>
              <a:t>1047 INTERACTIONS </a:t>
            </a:r>
          </a:p>
        </p:txBody>
      </p:sp>
    </p:spTree>
    <p:extLst>
      <p:ext uri="{BB962C8B-B14F-4D97-AF65-F5344CB8AC3E}">
        <p14:creationId xmlns:p14="http://schemas.microsoft.com/office/powerpoint/2010/main" val="231241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D5E766-0695-E457-9ACA-AE7F4640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Caslon Pro"/>
              </a:rPr>
              <a:t>Program Refinement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A304ED-E7C6-5A3D-0EBF-BDF4F7433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Brookline Park Master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70A61-D065-18DC-8EAB-8E1BA750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cars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68ADAAE6-4788-DB77-10FF-2A1BBAF596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1" t="-55" r="1907" b="55"/>
          <a:stretch/>
        </p:blipFill>
        <p:spPr>
          <a:xfrm>
            <a:off x="6376987" y="-67725"/>
            <a:ext cx="5826910" cy="642866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C764E7-E7AD-5CE9-6F65-7E6535A9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Elements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BA8DE-804B-4929-BCFB-86D3D2A9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274320" tIns="45720" rIns="91440" bIns="45720" rtlCol="0" anchor="t">
            <a:noAutofit/>
          </a:bodyPr>
          <a:lstStyle/>
          <a:p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Open lawn for gathering and play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Small plaza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Seating / gathering areas of various scale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Shade Structure / Trees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Court games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Playground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Lighting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u="sng" dirty="0"/>
              <a:t>Decision Points</a:t>
            </a:r>
            <a:endParaRPr lang="en-US" sz="1400" b="1" u="sng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Water Play Feature (Splash Pad)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Restroom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Parking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A8EFE-670C-7AE2-6534-0BA1119BA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62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8ADAAE6-4788-DB77-10FF-2A1BBAF596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5" r="19965"/>
          <a:stretch/>
        </p:blipFill>
        <p:spPr>
          <a:xfrm>
            <a:off x="6376987" y="-67725"/>
            <a:ext cx="5826910" cy="642866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C764E7-E7AD-5CE9-6F65-7E6535A9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Play Feature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BA8DE-804B-4929-BCFB-86D3D2A9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274320" tIns="45720" rIns="91440" bIns="45720" rtlCol="0" anchor="t"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Removed from Park Program </a:t>
            </a:r>
          </a:p>
          <a:p>
            <a:pPr lvl="1"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Neighborhood concerns regarding a destination facility</a:t>
            </a:r>
          </a:p>
          <a:p>
            <a:pPr lvl="1"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/>
              </a:rPr>
              <a:t>Recreation, Parks and Open Space Study identifying other preferred locations.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A8EFE-670C-7AE2-6534-0BA1119BA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8ADAAE6-4788-DB77-10FF-2A1BBAF596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r="7159"/>
          <a:stretch/>
        </p:blipFill>
        <p:spPr>
          <a:xfrm>
            <a:off x="6376987" y="-67725"/>
            <a:ext cx="5826910" cy="642866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C764E7-E7AD-5CE9-6F65-7E6535A9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Restroom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BA8DE-804B-4929-BCFB-86D3D2A9D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9608"/>
            <a:ext cx="6249970" cy="3605619"/>
          </a:xfrm>
        </p:spPr>
        <p:txBody>
          <a:bodyPr vert="horz" lIns="27432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Strong options for and against restrooms throughout the process.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"/>
              </a:rPr>
              <a:t>Survey Respondents in favor of Restrooms sorted by Distance from Park :</a:t>
            </a:r>
          </a:p>
          <a:p>
            <a:pPr marL="457200" lvl="2" indent="-171450" defTabSz="8763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1543050" algn="l"/>
                <a:tab pos="2343150" algn="l"/>
              </a:tabLs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"/>
              </a:rPr>
              <a:t>1/8 mile 	27 % 	(44 of 163) </a:t>
            </a:r>
          </a:p>
          <a:p>
            <a:pPr marL="457200" lvl="2" indent="-171450" defTabSz="8763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1543050" algn="l"/>
                <a:tab pos="2343150" algn="l"/>
              </a:tabLs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"/>
              </a:rPr>
              <a:t>1/4 mile 	53 % 	(69 of 131) </a:t>
            </a:r>
          </a:p>
          <a:p>
            <a:pPr marL="457200" lvl="2" indent="-171450" defTabSz="8763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1543050" algn="l"/>
                <a:tab pos="2343150" algn="l"/>
              </a:tabLst>
            </a:pPr>
            <a:r>
              <a:rPr lang="en-US" sz="1800" b="1" dirty="0">
                <a:solidFill>
                  <a:srgbClr val="FBFFAA"/>
                </a:solidFill>
                <a:cs typeface="Calibri"/>
              </a:rPr>
              <a:t>1/2 mile	60 % 	(91 of 152)  </a:t>
            </a:r>
            <a:r>
              <a:rPr lang="en-US" sz="1800" i="1" dirty="0">
                <a:solidFill>
                  <a:srgbClr val="FBFFAA"/>
                </a:solidFill>
                <a:cs typeface="Calibri"/>
              </a:rPr>
              <a:t>walking distance</a:t>
            </a:r>
          </a:p>
          <a:p>
            <a:pPr marL="457200" lvl="2" indent="-171450" defTabSz="8763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1543050" algn="l"/>
                <a:tab pos="2343150" algn="l"/>
              </a:tabLs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"/>
              </a:rPr>
              <a:t>&gt;1 mile 	65 % 	(177 of 271)</a:t>
            </a:r>
          </a:p>
          <a:p>
            <a:pPr marL="457200" lvl="2" indent="-171450" defTabSz="8763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1543050" algn="l"/>
                <a:tab pos="2343150" algn="l"/>
              </a:tabLs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"/>
              </a:rPr>
              <a:t>All	53 % 	(382 of 717)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"/>
              </a:rPr>
              <a:t>Main concerns expressed by neighbors is maintenance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A8EFE-670C-7AE2-6534-0BA1119BA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9E5391-B4A0-459C-8A74-455912222E3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E6214F1-44C6-B9CB-1011-EAF707E96E9A}"/>
              </a:ext>
            </a:extLst>
          </p:cNvPr>
          <p:cNvSpPr txBox="1">
            <a:spLocks/>
          </p:cNvSpPr>
          <p:nvPr/>
        </p:nvSpPr>
        <p:spPr>
          <a:xfrm>
            <a:off x="1298027" y="4603785"/>
            <a:ext cx="5599102" cy="2503080"/>
          </a:xfrm>
          <a:prstGeom prst="rect">
            <a:avLst/>
          </a:prstGeom>
        </p:spPr>
        <p:txBody>
          <a:bodyPr vert="horz" lIns="27432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171450"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cs typeface="Calibri"/>
            </a:endParaRPr>
          </a:p>
          <a:p>
            <a:pPr marL="285750" lvl="1" indent="-171450"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408DF-FD63-46A2-6761-FC2383B1E24C}"/>
              </a:ext>
            </a:extLst>
          </p:cNvPr>
          <p:cNvSpPr txBox="1"/>
          <p:nvPr/>
        </p:nvSpPr>
        <p:spPr>
          <a:xfrm>
            <a:off x="192968" y="4372031"/>
            <a:ext cx="6811148" cy="1932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spc="-150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  <a:cs typeface="Calibri"/>
              </a:rPr>
              <a:t>Plan recommends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  <a:cs typeface="Calibri"/>
              </a:rPr>
              <a:t>:</a:t>
            </a:r>
          </a:p>
          <a:p>
            <a:pPr lvl="1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  <a:cs typeface="Calibri"/>
              </a:rPr>
              <a:t>Single Occupancy Building w/ Drinking Fountain </a:t>
            </a:r>
          </a:p>
          <a:p>
            <a:pPr lvl="1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  <a:cs typeface="Calibri"/>
              </a:rPr>
              <a:t>Vandal Resistance Finishes / Automatic Nighttime locks</a:t>
            </a:r>
          </a:p>
          <a:p>
            <a:pPr lvl="1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Sans" panose="020B0602030504020204" pitchFamily="34" charset="0"/>
              </a:rPr>
              <a:t>Building finishes should draw from the neighborhood’s residential architectural style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Lucida Sans" panose="020B06020305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2738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1D5C"/>
      </a:accent1>
      <a:accent2>
        <a:srgbClr val="79AC61"/>
      </a:accent2>
      <a:accent3>
        <a:srgbClr val="FBFFAA"/>
      </a:accent3>
      <a:accent4>
        <a:srgbClr val="557EB2"/>
      </a:accent4>
      <a:accent5>
        <a:srgbClr val="F3D0FA"/>
      </a:accent5>
      <a:accent6>
        <a:srgbClr val="146152"/>
      </a:accent6>
      <a:hlink>
        <a:srgbClr val="0B1D5C"/>
      </a:hlink>
      <a:folHlink>
        <a:srgbClr val="FBFF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1D5C"/>
      </a:accent1>
      <a:accent2>
        <a:srgbClr val="79AC61"/>
      </a:accent2>
      <a:accent3>
        <a:srgbClr val="FBFFAA"/>
      </a:accent3>
      <a:accent4>
        <a:srgbClr val="557EB2"/>
      </a:accent4>
      <a:accent5>
        <a:srgbClr val="F3D0FA"/>
      </a:accent5>
      <a:accent6>
        <a:srgbClr val="146152"/>
      </a:accent6>
      <a:hlink>
        <a:srgbClr val="0B1D5C"/>
      </a:hlink>
      <a:folHlink>
        <a:srgbClr val="FBFF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1D5C"/>
      </a:accent1>
      <a:accent2>
        <a:srgbClr val="79AC61"/>
      </a:accent2>
      <a:accent3>
        <a:srgbClr val="FBFFAA"/>
      </a:accent3>
      <a:accent4>
        <a:srgbClr val="557EB2"/>
      </a:accent4>
      <a:accent5>
        <a:srgbClr val="F3D0FA"/>
      </a:accent5>
      <a:accent6>
        <a:srgbClr val="146152"/>
      </a:accent6>
      <a:hlink>
        <a:srgbClr val="0B1D5C"/>
      </a:hlink>
      <a:folHlink>
        <a:srgbClr val="FBFF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rooklin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B1D5C"/>
    </a:accent1>
    <a:accent2>
      <a:srgbClr val="79AC61"/>
    </a:accent2>
    <a:accent3>
      <a:srgbClr val="FBFFAA"/>
    </a:accent3>
    <a:accent4>
      <a:srgbClr val="557EB2"/>
    </a:accent4>
    <a:accent5>
      <a:srgbClr val="F3D0FA"/>
    </a:accent5>
    <a:accent6>
      <a:srgbClr val="146152"/>
    </a:accent6>
    <a:hlink>
      <a:srgbClr val="0B1D5C"/>
    </a:hlink>
    <a:folHlink>
      <a:srgbClr val="FBFFAA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340AF1A-3EE6-40BB-98B1-7EB6DCB163F4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48D4681EE02746804E78BF5B2D5CDC" ma:contentTypeVersion="4" ma:contentTypeDescription="Create a new document." ma:contentTypeScope="" ma:versionID="1313adc6387549935968cfcc71112560">
  <xsd:schema xmlns:xsd="http://www.w3.org/2001/XMLSchema" xmlns:xs="http://www.w3.org/2001/XMLSchema" xmlns:p="http://schemas.microsoft.com/office/2006/metadata/properties" xmlns:ns2="ffd6e485-fdff-410a-b8ed-71f45b0bbd99" targetNamespace="http://schemas.microsoft.com/office/2006/metadata/properties" ma:root="true" ma:fieldsID="9917da84746e5e242b778e2c43dd4aaf" ns2:_="">
    <xsd:import namespace="ffd6e485-fdff-410a-b8ed-71f45b0bbd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e485-fdff-410a-b8ed-71f45b0bbd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A015DF-351A-42D7-9152-2363533C5E9E}">
  <ds:schemaRefs>
    <ds:schemaRef ds:uri="ffd6e485-fdff-410a-b8ed-71f45b0bbd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FA3B58C-C44C-4DFF-B353-7D2FF0BCC26C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ffd6e485-fdff-410a-b8ed-71f45b0bbd99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DAEDEC1-EED8-4A03-AD99-C71D0B720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2126</Words>
  <Application>Microsoft Office PowerPoint</Application>
  <PresentationFormat>Widescreen</PresentationFormat>
  <Paragraphs>629</Paragraphs>
  <Slides>42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1_Office Theme</vt:lpstr>
      <vt:lpstr>Office Theme</vt:lpstr>
      <vt:lpstr>Custom Design</vt:lpstr>
      <vt:lpstr>PowerPoint Presentation</vt:lpstr>
      <vt:lpstr>The Master Plan Process </vt:lpstr>
      <vt:lpstr>What is a Master Plan?</vt:lpstr>
      <vt:lpstr>Project Schedule </vt:lpstr>
      <vt:lpstr>PUBLIC INPUT UPDATE</vt:lpstr>
      <vt:lpstr>Program Refinement</vt:lpstr>
      <vt:lpstr>Program Elements </vt:lpstr>
      <vt:lpstr>Water Play Feature</vt:lpstr>
      <vt:lpstr>Restroom </vt:lpstr>
      <vt:lpstr>Parking</vt:lpstr>
      <vt:lpstr>Draft Plan </vt:lpstr>
      <vt:lpstr>PowerPoint Presentation</vt:lpstr>
      <vt:lpstr>PowerPoint Presentation</vt:lpstr>
      <vt:lpstr> Seating Plaza &amp; Feature Wall </vt:lpstr>
      <vt:lpstr>PowerPoint Presentation</vt:lpstr>
      <vt:lpstr>PowerPoint Presentation</vt:lpstr>
      <vt:lpstr>PowerPoint Presentation</vt:lpstr>
      <vt:lpstr>PowerPoint Presentation</vt:lpstr>
      <vt:lpstr>Funding &amp; Probable Cost of  Development </vt:lpstr>
      <vt:lpstr>Probable Cost of Development</vt:lpstr>
      <vt:lpstr>Probable Cost of Development</vt:lpstr>
      <vt:lpstr>Questions &amp; Comments </vt:lpstr>
      <vt:lpstr>PowerPoint Presentation</vt:lpstr>
      <vt:lpstr>Thank you!</vt:lpstr>
      <vt:lpstr>PowerPoint Presentation</vt:lpstr>
      <vt:lpstr>PowerPoint Presentation</vt:lpstr>
      <vt:lpstr>PowerPoint Presentation</vt:lpstr>
      <vt:lpstr>Single Occupancy Restroom</vt:lpstr>
      <vt:lpstr> Earlington Road Traffic Calming  </vt:lpstr>
      <vt:lpstr>Lighting</vt:lpstr>
      <vt:lpstr>Porch Seating</vt:lpstr>
      <vt:lpstr>Seating </vt:lpstr>
      <vt:lpstr>Elevated Plaza &amp;Tiered Lawn Seating</vt:lpstr>
      <vt:lpstr>Tree Grove</vt:lpstr>
      <vt:lpstr>Central Plaza Paving  </vt:lpstr>
      <vt:lpstr>Fencing</vt:lpstr>
      <vt:lpstr>Court Game Area</vt:lpstr>
      <vt:lpstr>Playground Area</vt:lpstr>
      <vt:lpstr>Open Lawn</vt:lpstr>
      <vt:lpstr>Concept Alternative Studies </vt:lpstr>
      <vt:lpstr>Project Schedule 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Committee Meeting 1</dc:title>
  <dc:creator>Sarah Leeper</dc:creator>
  <cp:lastModifiedBy>Sarah Leeper</cp:lastModifiedBy>
  <cp:revision>6</cp:revision>
  <dcterms:created xsi:type="dcterms:W3CDTF">2022-04-13T21:33:10Z</dcterms:created>
  <dcterms:modified xsi:type="dcterms:W3CDTF">2023-04-10T14:04:09Z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0x010100C148D4681EE02746804E78BF5B2D5CDC</vt:lpwstr>
  </property>
</Properties>
</file>